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sldIdLst>
    <p:sldId id="256" r:id="rId2"/>
    <p:sldId id="278" r:id="rId3"/>
    <p:sldId id="273" r:id="rId4"/>
    <p:sldId id="277" r:id="rId5"/>
    <p:sldId id="282" r:id="rId6"/>
    <p:sldId id="281" r:id="rId7"/>
    <p:sldId id="284" r:id="rId8"/>
    <p:sldId id="280" r:id="rId9"/>
    <p:sldId id="283" r:id="rId10"/>
    <p:sldId id="266" r:id="rId11"/>
    <p:sldId id="261" r:id="rId12"/>
    <p:sldId id="258" r:id="rId13"/>
    <p:sldId id="287" r:id="rId14"/>
    <p:sldId id="264" r:id="rId15"/>
    <p:sldId id="262" r:id="rId16"/>
    <p:sldId id="263" r:id="rId17"/>
    <p:sldId id="265" r:id="rId18"/>
    <p:sldId id="289" r:id="rId19"/>
    <p:sldId id="267" r:id="rId20"/>
    <p:sldId id="260" r:id="rId21"/>
    <p:sldId id="286" r:id="rId22"/>
    <p:sldId id="268" r:id="rId23"/>
    <p:sldId id="291" r:id="rId24"/>
    <p:sldId id="270" r:id="rId25"/>
    <p:sldId id="285" r:id="rId26"/>
    <p:sldId id="269" r:id="rId27"/>
    <p:sldId id="271" r:id="rId28"/>
    <p:sldId id="279" r:id="rId29"/>
    <p:sldId id="275" r:id="rId30"/>
    <p:sldId id="276" r:id="rId31"/>
    <p:sldId id="27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89" d="100"/>
          <a:sy n="89" d="100"/>
        </p:scale>
        <p:origin x="32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217C01CDF565}"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8940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41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319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53471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5820783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2202793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92643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145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690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B61BEF0D-F0BB-DE4B-95CE-6DB70DBA9567}" type="datetimeFigureOut">
              <a:rPr lang="en-US" smtClean="0"/>
              <a:pPr/>
              <a:t>11/10/2018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D57F1E4F-1CFF-5643-939E-217C01CDF565}"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166829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B61BEF0D-F0BB-DE4B-95CE-6DB70DBA9567}" type="datetimeFigureOut">
              <a:rPr lang="en-US" smtClean="0"/>
              <a:pPr/>
              <a:t>11/10/2018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790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57F1E4F-1CFF-5643-939E-217C01CDF56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779885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plisenbee@tw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391" y="1832220"/>
            <a:ext cx="7451387" cy="2165848"/>
          </a:xfrm>
        </p:spPr>
        <p:txBody>
          <a:bodyPr/>
          <a:lstStyle/>
          <a:p>
            <a:r>
              <a:rPr lang="en-US" sz="8000" b="1" dirty="0" err="1" smtClean="0"/>
              <a:t>STARS@Night</a:t>
            </a:r>
            <a:r>
              <a:rPr lang="en-US" b="1" dirty="0" smtClean="0"/>
              <a:t> </a:t>
            </a:r>
            <a:r>
              <a:rPr lang="en-US" sz="4500" dirty="0"/>
              <a:t/>
            </a:r>
            <a:br>
              <a:rPr lang="en-US" sz="4500" dirty="0"/>
            </a:br>
            <a:endParaRPr lang="en-US" sz="4500" dirty="0"/>
          </a:p>
        </p:txBody>
      </p:sp>
      <p:sp>
        <p:nvSpPr>
          <p:cNvPr id="3" name="Subtitle 2"/>
          <p:cNvSpPr>
            <a:spLocks noGrp="1"/>
          </p:cNvSpPr>
          <p:nvPr>
            <p:ph type="subTitle" idx="1"/>
          </p:nvPr>
        </p:nvSpPr>
        <p:spPr>
          <a:xfrm>
            <a:off x="2595213" y="3151759"/>
            <a:ext cx="7144246" cy="1320802"/>
          </a:xfrm>
        </p:spPr>
        <p:txBody>
          <a:bodyPr>
            <a:normAutofit/>
          </a:bodyPr>
          <a:lstStyle/>
          <a:p>
            <a:r>
              <a:rPr lang="en-US" sz="2800" b="1" dirty="0"/>
              <a:t>Family Involvement Literacy Program</a:t>
            </a:r>
          </a:p>
        </p:txBody>
      </p:sp>
      <p:sp>
        <p:nvSpPr>
          <p:cNvPr id="4" name="TextBox 3"/>
          <p:cNvSpPr txBox="1"/>
          <p:nvPr/>
        </p:nvSpPr>
        <p:spPr>
          <a:xfrm>
            <a:off x="391896" y="6206246"/>
            <a:ext cx="11702375" cy="461665"/>
          </a:xfrm>
          <a:prstGeom prst="rect">
            <a:avLst/>
          </a:prstGeom>
          <a:noFill/>
          <a:ln>
            <a:solidFill>
              <a:srgbClr val="0070C0"/>
            </a:solidFill>
          </a:ln>
        </p:spPr>
        <p:txBody>
          <a:bodyPr wrap="square" rtlCol="0">
            <a:spAutoFit/>
          </a:bodyPr>
          <a:lstStyle/>
          <a:p>
            <a:r>
              <a:rPr lang="en-US" sz="2400" dirty="0" smtClean="0"/>
              <a:t>Presented by Dr. Peggy S. Lisenbee, </a:t>
            </a:r>
            <a:r>
              <a:rPr lang="en-US" sz="2400" dirty="0" smtClean="0">
                <a:ln>
                  <a:solidFill>
                    <a:srgbClr val="002060"/>
                  </a:solidFill>
                </a:ln>
                <a:solidFill>
                  <a:srgbClr val="002060"/>
                </a:solidFill>
                <a:hlinkClick r:id="rId2"/>
              </a:rPr>
              <a:t>plisenbee@twu.edu</a:t>
            </a:r>
            <a:r>
              <a:rPr lang="en-US" sz="2400" dirty="0" smtClean="0">
                <a:ln>
                  <a:solidFill>
                    <a:srgbClr val="002060"/>
                  </a:solidFill>
                </a:ln>
                <a:solidFill>
                  <a:srgbClr val="002060"/>
                </a:solidFill>
              </a:rPr>
              <a:t> </a:t>
            </a:r>
            <a:r>
              <a:rPr lang="en-US" sz="2400" dirty="0" smtClean="0"/>
              <a:t>                Texas Woman’s University</a:t>
            </a:r>
            <a:endParaRPr lang="en-US" sz="2400" dirty="0"/>
          </a:p>
        </p:txBody>
      </p:sp>
      <p:sp>
        <p:nvSpPr>
          <p:cNvPr id="5" name="TextBox 4"/>
          <p:cNvSpPr txBox="1"/>
          <p:nvPr/>
        </p:nvSpPr>
        <p:spPr>
          <a:xfrm>
            <a:off x="759125" y="172528"/>
            <a:ext cx="11205713" cy="461665"/>
          </a:xfrm>
          <a:prstGeom prst="rect">
            <a:avLst/>
          </a:prstGeom>
          <a:noFill/>
        </p:spPr>
        <p:txBody>
          <a:bodyPr wrap="square" rtlCol="0">
            <a:spAutoFit/>
          </a:bodyPr>
          <a:lstStyle/>
          <a:p>
            <a:pPr algn="ctr"/>
            <a:r>
              <a:rPr lang="en-US" sz="2400" b="1" dirty="0" smtClean="0"/>
              <a:t>2016 Judy Richardson Literacy as a Living Legacy Award</a:t>
            </a:r>
            <a:endParaRPr lang="en-US" sz="2400" b="1" dirty="0"/>
          </a:p>
        </p:txBody>
      </p:sp>
    </p:spTree>
    <p:extLst>
      <p:ext uri="{BB962C8B-B14F-4D97-AF65-F5344CB8AC3E}">
        <p14:creationId xmlns:p14="http://schemas.microsoft.com/office/powerpoint/2010/main" val="723977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8777" y="3451608"/>
            <a:ext cx="2552700" cy="27736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1286" y="575058"/>
            <a:ext cx="2499360" cy="2476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971" y="1561848"/>
            <a:ext cx="2156460" cy="3276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522" y="236724"/>
            <a:ext cx="1904094" cy="268749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975" y="3200148"/>
            <a:ext cx="2194560" cy="3276600"/>
          </a:xfrm>
          <a:prstGeom prst="rect">
            <a:avLst/>
          </a:prstGeom>
        </p:spPr>
      </p:pic>
      <p:sp>
        <p:nvSpPr>
          <p:cNvPr id="11" name="TextBox 10"/>
          <p:cNvSpPr txBox="1"/>
          <p:nvPr/>
        </p:nvSpPr>
        <p:spPr>
          <a:xfrm>
            <a:off x="3256535" y="5032034"/>
            <a:ext cx="5931547" cy="1077218"/>
          </a:xfrm>
          <a:prstGeom prst="rect">
            <a:avLst/>
          </a:prstGeom>
          <a:noFill/>
        </p:spPr>
        <p:txBody>
          <a:bodyPr wrap="square" rtlCol="0">
            <a:spAutoFit/>
          </a:bodyPr>
          <a:lstStyle/>
          <a:p>
            <a:pPr algn="ctr"/>
            <a:r>
              <a:rPr lang="en-US" sz="3200" b="1" dirty="0" smtClean="0"/>
              <a:t>BOOKS GIVEN TO FAMILIES DURING FIVE MONTHS</a:t>
            </a:r>
            <a:endParaRPr lang="en-US" sz="3200" b="1" dirty="0"/>
          </a:p>
        </p:txBody>
      </p:sp>
    </p:spTree>
    <p:extLst>
      <p:ext uri="{BB962C8B-B14F-4D97-AF65-F5344CB8AC3E}">
        <p14:creationId xmlns:p14="http://schemas.microsoft.com/office/powerpoint/2010/main" val="1306700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206" y="140845"/>
            <a:ext cx="10178322" cy="989215"/>
          </a:xfrm>
        </p:spPr>
        <p:txBody>
          <a:bodyPr/>
          <a:lstStyle/>
          <a:p>
            <a:r>
              <a:rPr lang="en-US" dirty="0" smtClean="0"/>
              <a:t>Methodology continued…</a:t>
            </a:r>
            <a:endParaRPr lang="en-US" dirty="0"/>
          </a:p>
        </p:txBody>
      </p:sp>
      <p:sp>
        <p:nvSpPr>
          <p:cNvPr id="5" name="Content Placeholder 4"/>
          <p:cNvSpPr>
            <a:spLocks noGrp="1"/>
          </p:cNvSpPr>
          <p:nvPr>
            <p:ph idx="1"/>
          </p:nvPr>
        </p:nvSpPr>
        <p:spPr>
          <a:xfrm>
            <a:off x="1044644" y="1656272"/>
            <a:ext cx="10178322" cy="5727939"/>
          </a:xfrm>
        </p:spPr>
        <p:txBody>
          <a:bodyPr>
            <a:noAutofit/>
          </a:bodyPr>
          <a:lstStyle/>
          <a:p>
            <a:r>
              <a:rPr lang="en-US" sz="2400" dirty="0"/>
              <a:t>After the read aloud and discussion of vocabulary, students led their parents to the computer lab to begin their 20 minutes on </a:t>
            </a:r>
            <a:r>
              <a:rPr lang="en-US" sz="2400" dirty="0" err="1"/>
              <a:t>iRead</a:t>
            </a:r>
            <a:r>
              <a:rPr lang="en-US" sz="2400" dirty="0"/>
              <a:t> using the headphone splitters.  </a:t>
            </a:r>
            <a:endParaRPr lang="en-US" sz="2400" dirty="0" smtClean="0"/>
          </a:p>
          <a:p>
            <a:r>
              <a:rPr lang="en-US" sz="2400" dirty="0"/>
              <a:t>The STARS @ Night program offered parents an opportunity to observe their child engage with </a:t>
            </a:r>
            <a:r>
              <a:rPr lang="en-US" sz="2400" dirty="0" err="1"/>
              <a:t>iRead</a:t>
            </a:r>
            <a:r>
              <a:rPr lang="en-US" sz="2400" dirty="0"/>
              <a:t> through the use of a headphone splitter attached to one headphone jack on the computer making it possible for two headphones to:</a:t>
            </a:r>
          </a:p>
          <a:p>
            <a:pPr lvl="1"/>
            <a:r>
              <a:rPr lang="en-US" sz="2200" dirty="0"/>
              <a:t>hear the </a:t>
            </a:r>
            <a:r>
              <a:rPr lang="en-US" sz="2200" dirty="0" err="1"/>
              <a:t>iRead</a:t>
            </a:r>
            <a:r>
              <a:rPr lang="en-US" sz="2200" dirty="0"/>
              <a:t> directions and their child’s answers as they practiced reading skills</a:t>
            </a:r>
          </a:p>
          <a:p>
            <a:pPr lvl="1"/>
            <a:r>
              <a:rPr lang="en-US" sz="2200" dirty="0"/>
              <a:t>helped parents understand their child’s progress (or lack thereof).  </a:t>
            </a:r>
          </a:p>
        </p:txBody>
      </p:sp>
    </p:spTree>
    <p:extLst>
      <p:ext uri="{BB962C8B-B14F-4D97-AF65-F5344CB8AC3E}">
        <p14:creationId xmlns:p14="http://schemas.microsoft.com/office/powerpoint/2010/main" val="2602621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525" y="681488"/>
            <a:ext cx="3890513" cy="4554746"/>
          </a:xfrm>
        </p:spPr>
        <p:txBody>
          <a:bodyPr>
            <a:noAutofit/>
          </a:bodyPr>
          <a:lstStyle/>
          <a:p>
            <a:r>
              <a:rPr lang="en-US" sz="4000" cap="none" dirty="0" smtClean="0">
                <a:latin typeface="+mn-lt"/>
              </a:rPr>
              <a:t>Parents used headphone splitters to listen and assist their child as they practiced on </a:t>
            </a:r>
            <a:r>
              <a:rPr lang="en-US" sz="4000" cap="none" dirty="0" err="1" smtClean="0">
                <a:latin typeface="+mn-lt"/>
              </a:rPr>
              <a:t>IRead</a:t>
            </a:r>
            <a:r>
              <a:rPr lang="en-US" sz="4000" cap="none" dirty="0" smtClean="0">
                <a:latin typeface="+mn-lt"/>
              </a:rPr>
              <a:t> for 20 minutes of reading skill practice.   </a:t>
            </a:r>
            <a:endParaRPr lang="en-US" sz="4000" cap="none"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2706" y="197841"/>
            <a:ext cx="4837552" cy="6450069"/>
          </a:xfrm>
        </p:spPr>
      </p:pic>
    </p:spTree>
    <p:extLst>
      <p:ext uri="{BB962C8B-B14F-4D97-AF65-F5344CB8AC3E}">
        <p14:creationId xmlns:p14="http://schemas.microsoft.com/office/powerpoint/2010/main" val="2706342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84106"/>
          </a:xfrm>
        </p:spPr>
        <p:txBody>
          <a:bodyPr/>
          <a:lstStyle/>
          <a:p>
            <a:r>
              <a:rPr lang="en-US" dirty="0"/>
              <a:t>Methodology continued…</a:t>
            </a:r>
          </a:p>
        </p:txBody>
      </p:sp>
      <p:sp>
        <p:nvSpPr>
          <p:cNvPr id="3" name="Content Placeholder 2"/>
          <p:cNvSpPr>
            <a:spLocks noGrp="1"/>
          </p:cNvSpPr>
          <p:nvPr>
            <p:ph idx="1"/>
          </p:nvPr>
        </p:nvSpPr>
        <p:spPr>
          <a:xfrm>
            <a:off x="1251678" y="1362974"/>
            <a:ext cx="10178322" cy="5253485"/>
          </a:xfrm>
        </p:spPr>
        <p:txBody>
          <a:bodyPr/>
          <a:lstStyle/>
          <a:p>
            <a:r>
              <a:rPr lang="en-US" sz="2400" dirty="0"/>
              <a:t>One benefit of attending STARS summer programs was the option to chew gum as they practiced their reading skills on </a:t>
            </a:r>
            <a:r>
              <a:rPr lang="en-US" sz="2400" dirty="0" err="1"/>
              <a:t>iRead</a:t>
            </a:r>
            <a:r>
              <a:rPr lang="en-US" sz="2400" dirty="0"/>
              <a:t> so STARS @ Night students requested to chew gum during this program also.  </a:t>
            </a:r>
          </a:p>
          <a:p>
            <a:endParaRPr lang="en-US" sz="2400" dirty="0"/>
          </a:p>
          <a:p>
            <a:r>
              <a:rPr lang="en-US" sz="2400" dirty="0"/>
              <a:t>At the end of the 20 minutes, the students checked their progress on </a:t>
            </a:r>
            <a:r>
              <a:rPr lang="en-US" sz="2400" dirty="0" err="1"/>
              <a:t>iRead</a:t>
            </a:r>
            <a:r>
              <a:rPr lang="en-US" sz="2400" dirty="0"/>
              <a:t> and recorded their  progress on the graph.   </a:t>
            </a:r>
          </a:p>
          <a:p>
            <a:endParaRPr lang="en-US" sz="2400" dirty="0"/>
          </a:p>
          <a:p>
            <a:r>
              <a:rPr lang="en-US" sz="2400" dirty="0"/>
              <a:t>The books read during the initial Read Aloud were taken home with the STARS @ Night families after each session for continued reading practice. </a:t>
            </a:r>
          </a:p>
          <a:p>
            <a:endParaRPr lang="en-US" dirty="0"/>
          </a:p>
        </p:txBody>
      </p:sp>
    </p:spTree>
    <p:extLst>
      <p:ext uri="{BB962C8B-B14F-4D97-AF65-F5344CB8AC3E}">
        <p14:creationId xmlns:p14="http://schemas.microsoft.com/office/powerpoint/2010/main" val="3545409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2181" y="0"/>
            <a:ext cx="9144000" cy="6858000"/>
          </a:xfrm>
        </p:spPr>
      </p:pic>
    </p:spTree>
    <p:extLst>
      <p:ext uri="{BB962C8B-B14F-4D97-AF65-F5344CB8AC3E}">
        <p14:creationId xmlns:p14="http://schemas.microsoft.com/office/powerpoint/2010/main" val="2957655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4927" y="0"/>
            <a:ext cx="9170619" cy="6877963"/>
          </a:xfrm>
        </p:spPr>
      </p:pic>
    </p:spTree>
    <p:extLst>
      <p:ext uri="{BB962C8B-B14F-4D97-AF65-F5344CB8AC3E}">
        <p14:creationId xmlns:p14="http://schemas.microsoft.com/office/powerpoint/2010/main" val="3591476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6272" y="-554"/>
            <a:ext cx="9144738" cy="6858554"/>
          </a:xfrm>
        </p:spPr>
      </p:pic>
    </p:spTree>
    <p:extLst>
      <p:ext uri="{BB962C8B-B14F-4D97-AF65-F5344CB8AC3E}">
        <p14:creationId xmlns:p14="http://schemas.microsoft.com/office/powerpoint/2010/main" val="272168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3908" y="-19410"/>
            <a:ext cx="9169879" cy="6877410"/>
          </a:xfrm>
        </p:spPr>
      </p:pic>
    </p:spTree>
    <p:extLst>
      <p:ext uri="{BB962C8B-B14F-4D97-AF65-F5344CB8AC3E}">
        <p14:creationId xmlns:p14="http://schemas.microsoft.com/office/powerpoint/2010/main" val="1570689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949694" y="1802921"/>
            <a:ext cx="3092117" cy="1880558"/>
          </a:xfrm>
        </p:spPr>
        <p:txBody>
          <a:bodyPr>
            <a:normAutofit/>
          </a:bodyPr>
          <a:lstStyle/>
          <a:p>
            <a:r>
              <a:rPr lang="en-US" dirty="0" smtClean="0"/>
              <a:t>Student dashboard</a:t>
            </a:r>
            <a:br>
              <a:rPr lang="en-US" dirty="0" smtClean="0"/>
            </a:br>
            <a:r>
              <a:rPr lang="en-US" dirty="0"/>
              <a:t/>
            </a:r>
            <a:br>
              <a:rPr lang="en-US" dirty="0"/>
            </a:br>
            <a:r>
              <a:rPr lang="en-US" dirty="0" smtClean="0"/>
              <a:t>reading skills</a:t>
            </a:r>
            <a:br>
              <a:rPr lang="en-US" dirty="0" smtClean="0"/>
            </a:br>
            <a:r>
              <a:rPr lang="en-US" dirty="0" smtClean="0"/>
              <a:t>progression</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549" y="2861569"/>
            <a:ext cx="5943794" cy="3668628"/>
          </a:xfrm>
          <a:prstGeom prst="rect">
            <a:avLst/>
          </a:prstGeom>
        </p:spPr>
      </p:pic>
      <p:pic>
        <p:nvPicPr>
          <p:cNvPr id="10" name="Picture 9"/>
          <p:cNvPicPr>
            <a:picLocks noChangeAspect="1"/>
          </p:cNvPicPr>
          <p:nvPr/>
        </p:nvPicPr>
        <p:blipFill>
          <a:blip r:embed="rId3"/>
          <a:stretch>
            <a:fillRect/>
          </a:stretch>
        </p:blipFill>
        <p:spPr>
          <a:xfrm>
            <a:off x="302462" y="194274"/>
            <a:ext cx="7031425" cy="2583431"/>
          </a:xfrm>
          <a:prstGeom prst="rect">
            <a:avLst/>
          </a:prstGeom>
        </p:spPr>
      </p:pic>
    </p:spTree>
    <p:extLst>
      <p:ext uri="{BB962C8B-B14F-4D97-AF65-F5344CB8AC3E}">
        <p14:creationId xmlns:p14="http://schemas.microsoft.com/office/powerpoint/2010/main" val="2154304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5217" y="0"/>
            <a:ext cx="11011711" cy="6858000"/>
          </a:xfrm>
          <a:prstGeom prst="rect">
            <a:avLst/>
          </a:prstGeom>
        </p:spPr>
      </p:pic>
      <p:sp>
        <p:nvSpPr>
          <p:cNvPr id="5" name="TextBox 4"/>
          <p:cNvSpPr txBox="1"/>
          <p:nvPr/>
        </p:nvSpPr>
        <p:spPr>
          <a:xfrm>
            <a:off x="1932318" y="181154"/>
            <a:ext cx="9859991" cy="1200329"/>
          </a:xfrm>
          <a:prstGeom prst="rect">
            <a:avLst/>
          </a:prstGeom>
          <a:noFill/>
        </p:spPr>
        <p:txBody>
          <a:bodyPr wrap="square" rtlCol="0">
            <a:spAutoFit/>
          </a:bodyPr>
          <a:lstStyle/>
          <a:p>
            <a:r>
              <a:rPr lang="en-US" dirty="0" smtClean="0"/>
              <a:t>                                   Students </a:t>
            </a:r>
            <a:r>
              <a:rPr lang="en-US" dirty="0"/>
              <a:t>increase in reading skills ranged from an increase of </a:t>
            </a:r>
            <a:r>
              <a:rPr lang="en-US" b="1" dirty="0"/>
              <a:t>three</a:t>
            </a:r>
            <a:r>
              <a:rPr lang="en-US" dirty="0"/>
              <a:t> </a:t>
            </a:r>
            <a:r>
              <a:rPr lang="en-US" dirty="0" err="1"/>
              <a:t>iRead</a:t>
            </a:r>
            <a:r>
              <a:rPr lang="en-US" dirty="0"/>
              <a:t> topics </a:t>
            </a:r>
            <a:endParaRPr lang="en-US" dirty="0" smtClean="0"/>
          </a:p>
          <a:p>
            <a:r>
              <a:rPr lang="en-US" dirty="0"/>
              <a:t> </a:t>
            </a:r>
            <a:r>
              <a:rPr lang="en-US" dirty="0" smtClean="0"/>
              <a:t>                                                after </a:t>
            </a:r>
            <a:r>
              <a:rPr lang="en-US" dirty="0"/>
              <a:t>attending </a:t>
            </a:r>
            <a:r>
              <a:rPr lang="en-US" b="1" dirty="0"/>
              <a:t>one day </a:t>
            </a:r>
            <a:r>
              <a:rPr lang="en-US" dirty="0"/>
              <a:t>of STARS @ Night with a parent (20 minutes) </a:t>
            </a:r>
          </a:p>
          <a:p>
            <a:r>
              <a:rPr lang="en-US" dirty="0" smtClean="0"/>
              <a:t>to </a:t>
            </a:r>
            <a:r>
              <a:rPr lang="en-US" dirty="0"/>
              <a:t>one student increasing </a:t>
            </a:r>
            <a:r>
              <a:rPr lang="en-US" b="1" dirty="0"/>
              <a:t>11</a:t>
            </a:r>
            <a:r>
              <a:rPr lang="en-US" dirty="0"/>
              <a:t> topics in </a:t>
            </a:r>
            <a:r>
              <a:rPr lang="en-US" dirty="0" err="1"/>
              <a:t>iRead</a:t>
            </a:r>
            <a:r>
              <a:rPr lang="en-US" dirty="0"/>
              <a:t> after attending </a:t>
            </a:r>
            <a:r>
              <a:rPr lang="en-US" b="1" dirty="0"/>
              <a:t>five days </a:t>
            </a:r>
            <a:r>
              <a:rPr lang="en-US" dirty="0"/>
              <a:t>with a parent (100 minutes). </a:t>
            </a:r>
          </a:p>
          <a:p>
            <a:endParaRPr lang="en-US" dirty="0"/>
          </a:p>
        </p:txBody>
      </p:sp>
      <p:cxnSp>
        <p:nvCxnSpPr>
          <p:cNvPr id="7" name="Elbow Connector 6"/>
          <p:cNvCxnSpPr/>
          <p:nvPr/>
        </p:nvCxnSpPr>
        <p:spPr>
          <a:xfrm rot="5400000">
            <a:off x="10381891" y="770655"/>
            <a:ext cx="8627"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5400000">
            <a:off x="7668886" y="534838"/>
            <a:ext cx="2639681" cy="2553421"/>
          </a:xfrm>
          <a:prstGeom prst="bentConnector3">
            <a:avLst>
              <a:gd name="adj1" fmla="val 50000"/>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587925" y="1061049"/>
            <a:ext cx="1966822" cy="905774"/>
          </a:xfrm>
          <a:prstGeom prst="straightConnector1">
            <a:avLst/>
          </a:prstGeom>
          <a:ln w="285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25002" y="3014931"/>
            <a:ext cx="388188" cy="369332"/>
          </a:xfrm>
          <a:prstGeom prst="rect">
            <a:avLst/>
          </a:prstGeom>
          <a:noFill/>
        </p:spPr>
        <p:txBody>
          <a:bodyPr wrap="square" rtlCol="0">
            <a:spAutoFit/>
          </a:bodyPr>
          <a:lstStyle/>
          <a:p>
            <a:r>
              <a:rPr lang="en-US" b="1" dirty="0" smtClean="0"/>
              <a:t>K</a:t>
            </a:r>
            <a:endParaRPr lang="en-US" b="1" dirty="0"/>
          </a:p>
        </p:txBody>
      </p:sp>
      <p:sp>
        <p:nvSpPr>
          <p:cNvPr id="23" name="TextBox 22"/>
          <p:cNvSpPr txBox="1"/>
          <p:nvPr/>
        </p:nvSpPr>
        <p:spPr>
          <a:xfrm>
            <a:off x="3810000" y="3014931"/>
            <a:ext cx="388188" cy="369332"/>
          </a:xfrm>
          <a:prstGeom prst="rect">
            <a:avLst/>
          </a:prstGeom>
          <a:noFill/>
        </p:spPr>
        <p:txBody>
          <a:bodyPr wrap="square" rtlCol="0">
            <a:spAutoFit/>
          </a:bodyPr>
          <a:lstStyle/>
          <a:p>
            <a:r>
              <a:rPr lang="en-US" b="1" dirty="0" smtClean="0"/>
              <a:t>1</a:t>
            </a:r>
            <a:endParaRPr lang="en-US" b="1" dirty="0"/>
          </a:p>
        </p:txBody>
      </p:sp>
      <p:sp>
        <p:nvSpPr>
          <p:cNvPr id="24" name="TextBox 23"/>
          <p:cNvSpPr txBox="1"/>
          <p:nvPr/>
        </p:nvSpPr>
        <p:spPr>
          <a:xfrm>
            <a:off x="5610045" y="3028673"/>
            <a:ext cx="388188" cy="369332"/>
          </a:xfrm>
          <a:prstGeom prst="rect">
            <a:avLst/>
          </a:prstGeom>
          <a:noFill/>
        </p:spPr>
        <p:txBody>
          <a:bodyPr wrap="square" rtlCol="0">
            <a:spAutoFit/>
          </a:bodyPr>
          <a:lstStyle/>
          <a:p>
            <a:r>
              <a:rPr lang="en-US" b="1" dirty="0"/>
              <a:t>1</a:t>
            </a:r>
          </a:p>
        </p:txBody>
      </p:sp>
      <p:sp>
        <p:nvSpPr>
          <p:cNvPr id="25" name="TextBox 24"/>
          <p:cNvSpPr txBox="1"/>
          <p:nvPr/>
        </p:nvSpPr>
        <p:spPr>
          <a:xfrm>
            <a:off x="7355457" y="3049437"/>
            <a:ext cx="388188" cy="369332"/>
          </a:xfrm>
          <a:prstGeom prst="rect">
            <a:avLst/>
          </a:prstGeom>
          <a:noFill/>
        </p:spPr>
        <p:txBody>
          <a:bodyPr wrap="square" rtlCol="0">
            <a:spAutoFit/>
          </a:bodyPr>
          <a:lstStyle/>
          <a:p>
            <a:r>
              <a:rPr lang="en-US" b="1" dirty="0"/>
              <a:t>1</a:t>
            </a:r>
          </a:p>
        </p:txBody>
      </p:sp>
      <p:sp>
        <p:nvSpPr>
          <p:cNvPr id="26" name="TextBox 25"/>
          <p:cNvSpPr txBox="1"/>
          <p:nvPr/>
        </p:nvSpPr>
        <p:spPr>
          <a:xfrm>
            <a:off x="9224942" y="3049437"/>
            <a:ext cx="376258" cy="369332"/>
          </a:xfrm>
          <a:prstGeom prst="rect">
            <a:avLst/>
          </a:prstGeom>
          <a:noFill/>
        </p:spPr>
        <p:txBody>
          <a:bodyPr wrap="square" rtlCol="0">
            <a:spAutoFit/>
          </a:bodyPr>
          <a:lstStyle/>
          <a:p>
            <a:r>
              <a:rPr lang="en-US" b="1" dirty="0" smtClean="0"/>
              <a:t>2</a:t>
            </a:r>
            <a:endParaRPr lang="en-US" b="1" dirty="0"/>
          </a:p>
        </p:txBody>
      </p:sp>
      <p:sp>
        <p:nvSpPr>
          <p:cNvPr id="27" name="TextBox 26"/>
          <p:cNvSpPr txBox="1"/>
          <p:nvPr/>
        </p:nvSpPr>
        <p:spPr>
          <a:xfrm>
            <a:off x="10998010" y="3080432"/>
            <a:ext cx="388188" cy="369332"/>
          </a:xfrm>
          <a:prstGeom prst="rect">
            <a:avLst/>
          </a:prstGeom>
          <a:noFill/>
        </p:spPr>
        <p:txBody>
          <a:bodyPr wrap="square" rtlCol="0">
            <a:spAutoFit/>
          </a:bodyPr>
          <a:lstStyle/>
          <a:p>
            <a:r>
              <a:rPr lang="en-US" b="1" dirty="0" smtClean="0"/>
              <a:t>2</a:t>
            </a:r>
            <a:endParaRPr lang="en-US" b="1" dirty="0"/>
          </a:p>
        </p:txBody>
      </p:sp>
    </p:spTree>
    <p:extLst>
      <p:ext uri="{BB962C8B-B14F-4D97-AF65-F5344CB8AC3E}">
        <p14:creationId xmlns:p14="http://schemas.microsoft.com/office/powerpoint/2010/main" val="2117291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380" y="382384"/>
            <a:ext cx="9273397" cy="2843895"/>
          </a:xfrm>
        </p:spPr>
        <p:txBody>
          <a:bodyPr>
            <a:normAutofit fontScale="90000"/>
          </a:bodyPr>
          <a:lstStyle/>
          <a:p>
            <a:pPr algn="ctr"/>
            <a:r>
              <a:rPr lang="en-US" dirty="0" smtClean="0"/>
              <a:t>IN 2016, THIS FAMILY LITERACY PROGRAM won </a:t>
            </a:r>
            <a:r>
              <a:rPr lang="en-US" dirty="0"/>
              <a:t>ALER's </a:t>
            </a:r>
            <a:r>
              <a:rPr lang="en-US" dirty="0" smtClean="0"/>
              <a:t/>
            </a:r>
            <a:br>
              <a:rPr lang="en-US" dirty="0" smtClean="0"/>
            </a:br>
            <a:r>
              <a:rPr lang="en-US" dirty="0" smtClean="0"/>
              <a:t>Judy </a:t>
            </a:r>
            <a:r>
              <a:rPr lang="en-US" dirty="0"/>
              <a:t>Richardson Literacy as a Living Legacy </a:t>
            </a:r>
            <a:r>
              <a:rPr lang="en-US" dirty="0" smtClean="0"/>
              <a:t>Award</a:t>
            </a:r>
            <a:endParaRPr lang="en-US" dirty="0"/>
          </a:p>
        </p:txBody>
      </p:sp>
      <p:sp>
        <p:nvSpPr>
          <p:cNvPr id="3" name="Content Placeholder 2"/>
          <p:cNvSpPr>
            <a:spLocks noGrp="1"/>
          </p:cNvSpPr>
          <p:nvPr>
            <p:ph idx="1"/>
          </p:nvPr>
        </p:nvSpPr>
        <p:spPr>
          <a:xfrm>
            <a:off x="1414732" y="3416059"/>
            <a:ext cx="10351699" cy="3441939"/>
          </a:xfrm>
        </p:spPr>
        <p:txBody>
          <a:bodyPr>
            <a:noAutofit/>
          </a:bodyPr>
          <a:lstStyle/>
          <a:p>
            <a:pPr marL="0" indent="0">
              <a:buNone/>
            </a:pPr>
            <a:r>
              <a:rPr lang="en-US" sz="2400" dirty="0"/>
              <a:t>The objectives of the STARS @ NIGHT family literacy program were to</a:t>
            </a:r>
            <a:r>
              <a:rPr lang="en-US" sz="2400" dirty="0" smtClean="0"/>
              <a:t>:</a:t>
            </a:r>
          </a:p>
          <a:p>
            <a:pPr marL="0" indent="0">
              <a:buNone/>
            </a:pPr>
            <a:endParaRPr lang="en-US" sz="2400" dirty="0"/>
          </a:p>
          <a:p>
            <a:pPr lvl="0"/>
            <a:r>
              <a:rPr lang="en-US" sz="2400" dirty="0"/>
              <a:t>Engage parents in supporting their child’s practice of reading skills using </a:t>
            </a:r>
            <a:r>
              <a:rPr lang="en-US" sz="2400" dirty="0" err="1"/>
              <a:t>iRead</a:t>
            </a:r>
            <a:r>
              <a:rPr lang="en-US" sz="2400" dirty="0"/>
              <a:t>.    </a:t>
            </a:r>
          </a:p>
          <a:p>
            <a:pPr lvl="0"/>
            <a:r>
              <a:rPr lang="en-US" sz="2400" dirty="0"/>
              <a:t>Increase struggling readers’ reading skills.</a:t>
            </a:r>
          </a:p>
          <a:p>
            <a:pPr lvl="0"/>
            <a:r>
              <a:rPr lang="en-US" sz="2400" dirty="0"/>
              <a:t>Expose parents to English reading skills surreptitiously as they support their child’s practice of reading skills</a:t>
            </a:r>
            <a:r>
              <a:rPr lang="en-US" sz="2400" dirty="0" smtClean="0"/>
              <a:t>.</a:t>
            </a:r>
            <a:endParaRPr lang="en-US" sz="2400" dirty="0"/>
          </a:p>
        </p:txBody>
      </p:sp>
    </p:spTree>
    <p:extLst>
      <p:ext uri="{BB962C8B-B14F-4D97-AF65-F5344CB8AC3E}">
        <p14:creationId xmlns:p14="http://schemas.microsoft.com/office/powerpoint/2010/main" val="886573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5775" y="10978"/>
            <a:ext cx="10998678" cy="6847022"/>
          </a:xfrm>
          <a:prstGeom prst="rect">
            <a:avLst/>
          </a:prstGeom>
        </p:spPr>
      </p:pic>
    </p:spTree>
    <p:extLst>
      <p:ext uri="{BB962C8B-B14F-4D97-AF65-F5344CB8AC3E}">
        <p14:creationId xmlns:p14="http://schemas.microsoft.com/office/powerpoint/2010/main" val="3029899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6901" y="649805"/>
            <a:ext cx="10178322" cy="1040973"/>
          </a:xfrm>
        </p:spPr>
        <p:txBody>
          <a:bodyPr/>
          <a:lstStyle/>
          <a:p>
            <a:r>
              <a:rPr lang="en-US" dirty="0" smtClean="0"/>
              <a:t>Survey results from parents</a:t>
            </a:r>
            <a:endParaRPr lang="en-US" dirty="0"/>
          </a:p>
        </p:txBody>
      </p:sp>
      <p:sp>
        <p:nvSpPr>
          <p:cNvPr id="3" name="Content Placeholder 2"/>
          <p:cNvSpPr>
            <a:spLocks noGrp="1"/>
          </p:cNvSpPr>
          <p:nvPr>
            <p:ph idx="1"/>
          </p:nvPr>
        </p:nvSpPr>
        <p:spPr>
          <a:xfrm>
            <a:off x="1156788" y="1457865"/>
            <a:ext cx="10178322" cy="4822166"/>
          </a:xfrm>
        </p:spPr>
        <p:txBody>
          <a:bodyPr>
            <a:normAutofit/>
          </a:bodyPr>
          <a:lstStyle/>
          <a:p>
            <a:endParaRPr lang="en-US" sz="2400" dirty="0"/>
          </a:p>
          <a:p>
            <a:r>
              <a:rPr lang="en-US" sz="2400" dirty="0"/>
              <a:t>The results of implementing the STARS @ Night program </a:t>
            </a:r>
            <a:r>
              <a:rPr lang="en-US" sz="2400" dirty="0" smtClean="0"/>
              <a:t>provided </a:t>
            </a:r>
            <a:r>
              <a:rPr lang="en-US" sz="2400" dirty="0"/>
              <a:t>both quantitative and qualitative data.  </a:t>
            </a:r>
            <a:endParaRPr lang="en-US" sz="2400" dirty="0" smtClean="0"/>
          </a:p>
          <a:p>
            <a:endParaRPr lang="en-US" sz="2400" dirty="0"/>
          </a:p>
          <a:p>
            <a:r>
              <a:rPr lang="en-US" sz="2400" dirty="0" smtClean="0"/>
              <a:t>Parents </a:t>
            </a:r>
            <a:r>
              <a:rPr lang="en-US" sz="2400" dirty="0"/>
              <a:t>responded in a</a:t>
            </a:r>
            <a:r>
              <a:rPr lang="en-US" sz="2400" dirty="0" smtClean="0"/>
              <a:t> </a:t>
            </a:r>
            <a:r>
              <a:rPr lang="en-US" sz="2400" dirty="0"/>
              <a:t>post-survey checking off the items which motivated them the most to attend and engage in STARS @ </a:t>
            </a:r>
            <a:r>
              <a:rPr lang="en-US" sz="2400" dirty="0" smtClean="0"/>
              <a:t>Night with their students:  </a:t>
            </a:r>
          </a:p>
          <a:p>
            <a:pPr lvl="1"/>
            <a:r>
              <a:rPr lang="en-US" sz="2200" dirty="0" smtClean="0"/>
              <a:t>free books = 3</a:t>
            </a:r>
          </a:p>
          <a:p>
            <a:pPr lvl="1"/>
            <a:r>
              <a:rPr lang="en-US" sz="2200" dirty="0" smtClean="0"/>
              <a:t>learning English = 2</a:t>
            </a:r>
          </a:p>
          <a:p>
            <a:pPr lvl="1"/>
            <a:r>
              <a:rPr lang="en-US" sz="2200" dirty="0" smtClean="0"/>
              <a:t>supporting </a:t>
            </a:r>
            <a:r>
              <a:rPr lang="en-US" sz="2200" dirty="0"/>
              <a:t>their </a:t>
            </a:r>
            <a:r>
              <a:rPr lang="en-US" sz="2200" dirty="0" smtClean="0"/>
              <a:t>child = 1</a:t>
            </a:r>
          </a:p>
          <a:p>
            <a:pPr lvl="1"/>
            <a:r>
              <a:rPr lang="en-US" sz="2200" dirty="0"/>
              <a:t>to increase their child’s confidence = 4</a:t>
            </a:r>
          </a:p>
          <a:p>
            <a:pPr lvl="1"/>
            <a:endParaRPr lang="en-US" sz="2200" dirty="0" smtClean="0"/>
          </a:p>
        </p:txBody>
      </p:sp>
    </p:spTree>
    <p:extLst>
      <p:ext uri="{BB962C8B-B14F-4D97-AF65-F5344CB8AC3E}">
        <p14:creationId xmlns:p14="http://schemas.microsoft.com/office/powerpoint/2010/main" val="3209393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888521" y="1"/>
            <a:ext cx="11033185" cy="6858000"/>
          </a:xfrm>
          <a:prstGeom prst="rect">
            <a:avLst/>
          </a:prstGeom>
        </p:spPr>
      </p:pic>
    </p:spTree>
    <p:extLst>
      <p:ext uri="{BB962C8B-B14F-4D97-AF65-F5344CB8AC3E}">
        <p14:creationId xmlns:p14="http://schemas.microsoft.com/office/powerpoint/2010/main" val="285487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6901" y="649805"/>
            <a:ext cx="10178322" cy="1040973"/>
          </a:xfrm>
        </p:spPr>
        <p:txBody>
          <a:bodyPr/>
          <a:lstStyle/>
          <a:p>
            <a:r>
              <a:rPr lang="en-US" dirty="0" smtClean="0"/>
              <a:t>Survey results from students</a:t>
            </a:r>
            <a:endParaRPr lang="en-US" dirty="0"/>
          </a:p>
        </p:txBody>
      </p:sp>
      <p:sp>
        <p:nvSpPr>
          <p:cNvPr id="3" name="Content Placeholder 2"/>
          <p:cNvSpPr>
            <a:spLocks noGrp="1"/>
          </p:cNvSpPr>
          <p:nvPr>
            <p:ph idx="1"/>
          </p:nvPr>
        </p:nvSpPr>
        <p:spPr>
          <a:xfrm>
            <a:off x="1398327" y="1690778"/>
            <a:ext cx="9962661" cy="5072331"/>
          </a:xfrm>
        </p:spPr>
        <p:txBody>
          <a:bodyPr>
            <a:normAutofit/>
          </a:bodyPr>
          <a:lstStyle/>
          <a:p>
            <a:r>
              <a:rPr lang="en-US" sz="2400" dirty="0" smtClean="0"/>
              <a:t>Students responded in a post-interview/survey where an undergraduate student checked off the items they reported to the interviewer that motivated them the most to attend and engage in STARS @ Night with their parents:</a:t>
            </a:r>
          </a:p>
          <a:p>
            <a:pPr lvl="1"/>
            <a:r>
              <a:rPr lang="en-US" sz="2200" dirty="0" smtClean="0"/>
              <a:t>free books = 3</a:t>
            </a:r>
          </a:p>
          <a:p>
            <a:pPr lvl="1"/>
            <a:r>
              <a:rPr lang="en-US" sz="2200" dirty="0" smtClean="0"/>
              <a:t>parents possibly learning English </a:t>
            </a:r>
            <a:r>
              <a:rPr lang="en-US" sz="2200" dirty="0"/>
              <a:t>= </a:t>
            </a:r>
            <a:r>
              <a:rPr lang="en-US" sz="2200" dirty="0" smtClean="0"/>
              <a:t>2</a:t>
            </a:r>
          </a:p>
          <a:p>
            <a:pPr lvl="1"/>
            <a:r>
              <a:rPr lang="en-US" sz="2200" dirty="0" smtClean="0"/>
              <a:t>parent forced them to participate = 4</a:t>
            </a:r>
          </a:p>
          <a:p>
            <a:pPr lvl="1"/>
            <a:r>
              <a:rPr lang="en-US" sz="2200" dirty="0"/>
              <a:t>p</a:t>
            </a:r>
            <a:r>
              <a:rPr lang="en-US" sz="2200" dirty="0" smtClean="0"/>
              <a:t>arent attending with them to practice </a:t>
            </a:r>
            <a:r>
              <a:rPr lang="en-US" sz="2200" dirty="0" err="1" smtClean="0"/>
              <a:t>iRead</a:t>
            </a:r>
            <a:r>
              <a:rPr lang="en-US" sz="2200" dirty="0" smtClean="0"/>
              <a:t> = 2</a:t>
            </a:r>
          </a:p>
          <a:p>
            <a:pPr lvl="1"/>
            <a:r>
              <a:rPr lang="en-US" sz="2200" dirty="0"/>
              <a:t>f</a:t>
            </a:r>
            <a:r>
              <a:rPr lang="en-US" sz="2200" dirty="0" smtClean="0"/>
              <a:t>riend attending with them = 1</a:t>
            </a:r>
          </a:p>
          <a:p>
            <a:pPr lvl="1"/>
            <a:r>
              <a:rPr lang="en-US" sz="2200" dirty="0"/>
              <a:t>i</a:t>
            </a:r>
            <a:r>
              <a:rPr lang="en-US" sz="2200" dirty="0" smtClean="0"/>
              <a:t>ncreasing their skills and confidence in reading </a:t>
            </a:r>
            <a:r>
              <a:rPr lang="en-US" sz="2200" dirty="0"/>
              <a:t>= 4</a:t>
            </a:r>
          </a:p>
          <a:p>
            <a:pPr lvl="1"/>
            <a:endParaRPr lang="en-US" sz="2200" dirty="0" smtClean="0"/>
          </a:p>
        </p:txBody>
      </p:sp>
    </p:spTree>
    <p:extLst>
      <p:ext uri="{BB962C8B-B14F-4D97-AF65-F5344CB8AC3E}">
        <p14:creationId xmlns:p14="http://schemas.microsoft.com/office/powerpoint/2010/main" val="840324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9894" y="0"/>
            <a:ext cx="11015932" cy="6858000"/>
          </a:xfrm>
          <a:prstGeom prst="rect">
            <a:avLst/>
          </a:prstGeom>
        </p:spPr>
      </p:pic>
    </p:spTree>
    <p:extLst>
      <p:ext uri="{BB962C8B-B14F-4D97-AF65-F5344CB8AC3E}">
        <p14:creationId xmlns:p14="http://schemas.microsoft.com/office/powerpoint/2010/main" val="891599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4"/>
            <a:ext cx="10178322" cy="4258627"/>
          </a:xfrm>
        </p:spPr>
        <p:txBody>
          <a:bodyPr>
            <a:normAutofit/>
          </a:bodyPr>
          <a:lstStyle/>
          <a:p>
            <a:pPr algn="ctr"/>
            <a:r>
              <a:rPr lang="en-US" dirty="0" smtClean="0"/>
              <a:t>Comments from Parents’ post participation interviews </a:t>
            </a:r>
            <a:br>
              <a:rPr lang="en-US" dirty="0" smtClean="0"/>
            </a:br>
            <a:r>
              <a:rPr lang="en-US" dirty="0" smtClean="0"/>
              <a:t>and </a:t>
            </a:r>
            <a:br>
              <a:rPr lang="en-US" dirty="0" smtClean="0"/>
            </a:br>
            <a:r>
              <a:rPr lang="en-US" dirty="0" smtClean="0"/>
              <a:t>students’ post participation interviews</a:t>
            </a:r>
            <a:endParaRPr lang="en-US" dirty="0"/>
          </a:p>
        </p:txBody>
      </p:sp>
      <p:sp>
        <p:nvSpPr>
          <p:cNvPr id="3" name="Content Placeholder 2"/>
          <p:cNvSpPr>
            <a:spLocks noGrp="1"/>
          </p:cNvSpPr>
          <p:nvPr>
            <p:ph idx="1"/>
          </p:nvPr>
        </p:nvSpPr>
        <p:spPr>
          <a:xfrm>
            <a:off x="1251678" y="4494363"/>
            <a:ext cx="10178322" cy="1690777"/>
          </a:xfrm>
        </p:spPr>
        <p:txBody>
          <a:bodyPr>
            <a:normAutofit/>
          </a:bodyPr>
          <a:lstStyle/>
          <a:p>
            <a:pPr marL="0" indent="0">
              <a:buNone/>
            </a:pPr>
            <a:r>
              <a:rPr lang="en-US" sz="2400" dirty="0" smtClean="0"/>
              <a:t>An undergraduate student fluent in English and Spanish interviewed all the parents and children after the four days was over providing these comments when asked about their own confidence following participation in this program.</a:t>
            </a:r>
          </a:p>
          <a:p>
            <a:pPr marL="0" indent="0">
              <a:buNone/>
            </a:pPr>
            <a:endParaRPr lang="en-US" sz="2400" dirty="0" smtClean="0"/>
          </a:p>
        </p:txBody>
      </p:sp>
    </p:spTree>
    <p:extLst>
      <p:ext uri="{BB962C8B-B14F-4D97-AF65-F5344CB8AC3E}">
        <p14:creationId xmlns:p14="http://schemas.microsoft.com/office/powerpoint/2010/main" val="817723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8521" y="0"/>
            <a:ext cx="11024558" cy="6858000"/>
          </a:xfrm>
          <a:prstGeom prst="rect">
            <a:avLst/>
          </a:prstGeom>
        </p:spPr>
      </p:pic>
    </p:spTree>
    <p:extLst>
      <p:ext uri="{BB962C8B-B14F-4D97-AF65-F5344CB8AC3E}">
        <p14:creationId xmlns:p14="http://schemas.microsoft.com/office/powerpoint/2010/main" val="2036243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8521" y="0"/>
            <a:ext cx="11033185" cy="6858000"/>
          </a:xfrm>
          <a:prstGeom prst="rect">
            <a:avLst/>
          </a:prstGeom>
        </p:spPr>
      </p:pic>
    </p:spTree>
    <p:extLst>
      <p:ext uri="{BB962C8B-B14F-4D97-AF65-F5344CB8AC3E}">
        <p14:creationId xmlns:p14="http://schemas.microsoft.com/office/powerpoint/2010/main" val="4093200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6130" y="97713"/>
            <a:ext cx="10178322" cy="911577"/>
          </a:xfrm>
        </p:spPr>
        <p:txBody>
          <a:bodyPr/>
          <a:lstStyle/>
          <a:p>
            <a:r>
              <a:rPr lang="en-US" dirty="0"/>
              <a:t>implications</a:t>
            </a:r>
          </a:p>
        </p:txBody>
      </p:sp>
      <p:sp>
        <p:nvSpPr>
          <p:cNvPr id="3" name="Content Placeholder 2"/>
          <p:cNvSpPr>
            <a:spLocks noGrp="1"/>
          </p:cNvSpPr>
          <p:nvPr>
            <p:ph idx="1"/>
          </p:nvPr>
        </p:nvSpPr>
        <p:spPr>
          <a:xfrm>
            <a:off x="1251678" y="1009290"/>
            <a:ext cx="10178322" cy="5788325"/>
          </a:xfrm>
        </p:spPr>
        <p:txBody>
          <a:bodyPr>
            <a:normAutofit fontScale="92500" lnSpcReduction="20000"/>
          </a:bodyPr>
          <a:lstStyle/>
          <a:p>
            <a:r>
              <a:rPr lang="en-US" sz="2600" dirty="0" smtClean="0"/>
              <a:t>The results support research about </a:t>
            </a:r>
            <a:r>
              <a:rPr lang="en-US" sz="2600" dirty="0"/>
              <a:t>the effectiveness of parental support for students struggling to </a:t>
            </a:r>
            <a:r>
              <a:rPr lang="en-US" sz="2600" dirty="0" smtClean="0"/>
              <a:t>read.  Baker (2010) found that a supportive home environment supported improvement in reading skills and reading comprehension was enhanced for struggling readers when school and home collaborated on reading interventions. </a:t>
            </a:r>
          </a:p>
          <a:p>
            <a:r>
              <a:rPr lang="en-US" sz="2600" dirty="0" smtClean="0"/>
              <a:t>There </a:t>
            </a:r>
            <a:r>
              <a:rPr lang="en-US" sz="2600" dirty="0"/>
              <a:t>needs to be more research with larger </a:t>
            </a:r>
            <a:r>
              <a:rPr lang="en-US" sz="2600" dirty="0" smtClean="0"/>
              <a:t>populations since research was only on four families; yet, it demonstrated some positive results.  This program can </a:t>
            </a:r>
            <a:r>
              <a:rPr lang="en-US" sz="2600" dirty="0"/>
              <a:t>be easily replicated in any after-school program or family support organization</a:t>
            </a:r>
            <a:r>
              <a:rPr lang="en-US" sz="2600" dirty="0" smtClean="0"/>
              <a:t>.</a:t>
            </a:r>
          </a:p>
          <a:p>
            <a:r>
              <a:rPr lang="en-US" sz="2600" dirty="0" smtClean="0"/>
              <a:t>Another </a:t>
            </a:r>
            <a:r>
              <a:rPr lang="en-US" sz="2600" dirty="0"/>
              <a:t>side benefit of offering STARS @ Night </a:t>
            </a:r>
            <a:r>
              <a:rPr lang="en-US" sz="2600" dirty="0" smtClean="0"/>
              <a:t>was </a:t>
            </a:r>
            <a:r>
              <a:rPr lang="en-US" sz="2600" dirty="0"/>
              <a:t>the </a:t>
            </a:r>
            <a:r>
              <a:rPr lang="en-US" sz="2600" dirty="0" smtClean="0"/>
              <a:t>parents’ exposure to literacy skills allowing them an </a:t>
            </a:r>
            <a:r>
              <a:rPr lang="en-US" sz="2600" dirty="0"/>
              <a:t>opportunity </a:t>
            </a:r>
            <a:r>
              <a:rPr lang="en-US" sz="2600" dirty="0" smtClean="0"/>
              <a:t>to learn </a:t>
            </a:r>
            <a:r>
              <a:rPr lang="en-US" sz="2600" dirty="0"/>
              <a:t>how to learn to read which:</a:t>
            </a:r>
          </a:p>
          <a:p>
            <a:pPr lvl="1"/>
            <a:r>
              <a:rPr lang="en-US" sz="2000" dirty="0"/>
              <a:t>might help parents learn to read indirectly instead of participating in a separate formal literacy program for adults.  </a:t>
            </a:r>
          </a:p>
          <a:p>
            <a:pPr lvl="1"/>
            <a:r>
              <a:rPr lang="en-US" sz="2000" dirty="0"/>
              <a:t>demonstrate how parents can </a:t>
            </a:r>
            <a:r>
              <a:rPr lang="en-US" sz="2000" i="1" dirty="0"/>
              <a:t>access </a:t>
            </a:r>
            <a:r>
              <a:rPr lang="en-US" sz="2000" i="1" dirty="0" err="1"/>
              <a:t>iRead</a:t>
            </a:r>
            <a:r>
              <a:rPr lang="en-US" sz="2000" i="1" dirty="0"/>
              <a:t> from any computer </a:t>
            </a:r>
            <a:r>
              <a:rPr lang="en-US" sz="2000" dirty="0"/>
              <a:t>whether at school, at home, or at a library.      </a:t>
            </a:r>
          </a:p>
        </p:txBody>
      </p:sp>
    </p:spTree>
    <p:extLst>
      <p:ext uri="{BB962C8B-B14F-4D97-AF65-F5344CB8AC3E}">
        <p14:creationId xmlns:p14="http://schemas.microsoft.com/office/powerpoint/2010/main" val="2923257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774" y="0"/>
            <a:ext cx="10998679" cy="6858000"/>
          </a:xfrm>
        </p:spPr>
      </p:pic>
    </p:spTree>
    <p:extLst>
      <p:ext uri="{BB962C8B-B14F-4D97-AF65-F5344CB8AC3E}">
        <p14:creationId xmlns:p14="http://schemas.microsoft.com/office/powerpoint/2010/main" val="3099780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304" y="1089751"/>
            <a:ext cx="10178322" cy="1492132"/>
          </a:xfrm>
        </p:spPr>
        <p:txBody>
          <a:bodyPr/>
          <a:lstStyle/>
          <a:p>
            <a:r>
              <a:rPr lang="en-US" dirty="0" smtClean="0"/>
              <a:t>Family involvement research</a:t>
            </a:r>
            <a:endParaRPr lang="en-US" dirty="0"/>
          </a:p>
        </p:txBody>
      </p:sp>
      <p:sp>
        <p:nvSpPr>
          <p:cNvPr id="3" name="Content Placeholder 2"/>
          <p:cNvSpPr>
            <a:spLocks noGrp="1"/>
          </p:cNvSpPr>
          <p:nvPr>
            <p:ph idx="1"/>
          </p:nvPr>
        </p:nvSpPr>
        <p:spPr>
          <a:xfrm>
            <a:off x="1155940" y="2286001"/>
            <a:ext cx="9851366" cy="3593591"/>
          </a:xfrm>
        </p:spPr>
        <p:txBody>
          <a:bodyPr>
            <a:normAutofit/>
          </a:bodyPr>
          <a:lstStyle/>
          <a:p>
            <a:r>
              <a:rPr lang="en-US" sz="2400" dirty="0"/>
              <a:t>Research </a:t>
            </a:r>
            <a:r>
              <a:rPr lang="en-US" sz="2400" dirty="0" smtClean="0"/>
              <a:t>recommends putting forth an effort </a:t>
            </a:r>
            <a:r>
              <a:rPr lang="en-US" sz="2400" dirty="0"/>
              <a:t>to </a:t>
            </a:r>
            <a:r>
              <a:rPr lang="en-US" sz="2400" dirty="0" smtClean="0"/>
              <a:t>engage </a:t>
            </a:r>
            <a:r>
              <a:rPr lang="en-US" sz="2400" dirty="0"/>
              <a:t>families </a:t>
            </a:r>
            <a:r>
              <a:rPr lang="en-US" sz="2400" dirty="0" smtClean="0"/>
              <a:t>with students as they learn since these programs and interventions “</a:t>
            </a:r>
            <a:r>
              <a:rPr lang="en-US" sz="2400" dirty="0"/>
              <a:t>are linked to higher student achievement” (Henderson &amp; Mapp, 2002, p. 25). </a:t>
            </a:r>
            <a:endParaRPr lang="en-US" sz="2400" dirty="0" smtClean="0"/>
          </a:p>
          <a:p>
            <a:endParaRPr lang="en-US" sz="2400" dirty="0" smtClean="0"/>
          </a:p>
          <a:p>
            <a:r>
              <a:rPr lang="en-US" sz="2400" dirty="0" smtClean="0"/>
              <a:t>Research has found that students </a:t>
            </a:r>
            <a:r>
              <a:rPr lang="en-US" sz="2400" dirty="0"/>
              <a:t>are </a:t>
            </a:r>
            <a:r>
              <a:rPr lang="en-US" sz="2400" dirty="0" smtClean="0"/>
              <a:t>interested in having their families actively engaged in their education and knowledgeable about their educational needs.  This type of support is found to make students more  </a:t>
            </a:r>
            <a:r>
              <a:rPr lang="en-US" sz="2400" dirty="0"/>
              <a:t>successful in school </a:t>
            </a:r>
            <a:r>
              <a:rPr lang="en-US" sz="2400" dirty="0" smtClean="0"/>
              <a:t>(</a:t>
            </a:r>
            <a:r>
              <a:rPr lang="en-US" sz="2400" dirty="0"/>
              <a:t>Epstein, 2010</a:t>
            </a:r>
            <a:r>
              <a:rPr lang="en-US" sz="2400" dirty="0" smtClean="0"/>
              <a:t>).</a:t>
            </a:r>
          </a:p>
          <a:p>
            <a:endParaRPr lang="en-US" dirty="0"/>
          </a:p>
        </p:txBody>
      </p:sp>
    </p:spTree>
    <p:extLst>
      <p:ext uri="{BB962C8B-B14F-4D97-AF65-F5344CB8AC3E}">
        <p14:creationId xmlns:p14="http://schemas.microsoft.com/office/powerpoint/2010/main" val="4008265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5400000">
            <a:off x="7395223" y="3812877"/>
            <a:ext cx="4684139" cy="577970"/>
          </a:xfrm>
        </p:spPr>
        <p:txBody>
          <a:bodyPr vert="vert270">
            <a:noAutofit/>
          </a:bodyPr>
          <a:lstStyle/>
          <a:p>
            <a:r>
              <a:rPr lang="en-US" sz="4000" dirty="0" smtClean="0"/>
              <a:t>RE</a:t>
            </a:r>
            <a:br>
              <a:rPr lang="en-US" sz="4000" dirty="0" smtClean="0"/>
            </a:br>
            <a:r>
              <a:rPr lang="en-US" sz="4000" dirty="0" smtClean="0"/>
              <a:t>F</a:t>
            </a:r>
            <a:br>
              <a:rPr lang="en-US" sz="4000" dirty="0" smtClean="0"/>
            </a:br>
            <a:r>
              <a:rPr lang="en-US" sz="4000" dirty="0" smtClean="0"/>
              <a:t>ERENCE</a:t>
            </a:r>
            <a:br>
              <a:rPr lang="en-US" sz="4000" dirty="0" smtClean="0"/>
            </a:br>
            <a:r>
              <a:rPr lang="en-US" sz="4000" dirty="0" smtClean="0"/>
              <a:t>S</a:t>
            </a:r>
            <a:endParaRPr lang="en-US" sz="4000" dirty="0"/>
          </a:p>
        </p:txBody>
      </p:sp>
      <p:sp>
        <p:nvSpPr>
          <p:cNvPr id="5" name="Content Placeholder 4"/>
          <p:cNvSpPr>
            <a:spLocks noGrp="1"/>
          </p:cNvSpPr>
          <p:nvPr>
            <p:ph idx="1"/>
          </p:nvPr>
        </p:nvSpPr>
        <p:spPr>
          <a:xfrm>
            <a:off x="370936" y="215660"/>
            <a:ext cx="6952889" cy="6901132"/>
          </a:xfrm>
        </p:spPr>
        <p:txBody>
          <a:bodyPr>
            <a:normAutofit fontScale="62500" lnSpcReduction="20000"/>
          </a:bodyPr>
          <a:lstStyle/>
          <a:p>
            <a:r>
              <a:rPr lang="en-US" dirty="0"/>
              <a:t>Adams, M. J. (1990). Beginning to read: Thinking and learning about print. Cambridge, MA: MIT Press. </a:t>
            </a:r>
            <a:endParaRPr lang="en-US" dirty="0" smtClean="0"/>
          </a:p>
          <a:p>
            <a:r>
              <a:rPr lang="en-US" dirty="0" smtClean="0"/>
              <a:t>Baker</a:t>
            </a:r>
            <a:r>
              <a:rPr lang="en-US" dirty="0"/>
              <a:t>, L. (</a:t>
            </a:r>
            <a:r>
              <a:rPr lang="en-US" dirty="0" smtClean="0"/>
              <a:t>2010).  The </a:t>
            </a:r>
            <a:r>
              <a:rPr lang="en-US" dirty="0"/>
              <a:t>role of parents in motivating struggling readers. Reading &amp; Writing Quarterly, 19(1), 87-106.</a:t>
            </a:r>
          </a:p>
          <a:p>
            <a:r>
              <a:rPr lang="en-US" dirty="0" smtClean="0"/>
              <a:t>Epstein</a:t>
            </a:r>
            <a:r>
              <a:rPr lang="en-US" dirty="0"/>
              <a:t>, J. L. (2010). </a:t>
            </a:r>
            <a:r>
              <a:rPr lang="en-US" dirty="0" smtClean="0"/>
              <a:t> School</a:t>
            </a:r>
            <a:r>
              <a:rPr lang="en-US" dirty="0"/>
              <a:t>, family, and community </a:t>
            </a:r>
            <a:r>
              <a:rPr lang="en-US" dirty="0" smtClean="0"/>
              <a:t>partnerships:  Preparing </a:t>
            </a:r>
            <a:r>
              <a:rPr lang="en-US" dirty="0"/>
              <a:t>educators and improving schools (2nd ed.). Boulder, </a:t>
            </a:r>
            <a:r>
              <a:rPr lang="en-US" dirty="0" smtClean="0"/>
              <a:t>CO</a:t>
            </a:r>
          </a:p>
          <a:p>
            <a:r>
              <a:rPr lang="en-US" dirty="0"/>
              <a:t>Harrison Group. (2013). Kids and family reading report (4th ed.). New York, NY: Scholastic, Inc. Retrieved January 16, 2013, from http:// mediaroom.scholastic.com/files/kfrr2013-wappendix.pdf</a:t>
            </a:r>
            <a:endParaRPr lang="en-US" dirty="0" smtClean="0"/>
          </a:p>
          <a:p>
            <a:r>
              <a:rPr lang="en-US" dirty="0"/>
              <a:t>National Early Literacy Panel (NELP). (2008). </a:t>
            </a:r>
            <a:r>
              <a:rPr lang="en-US" dirty="0" smtClean="0"/>
              <a:t> Developing </a:t>
            </a:r>
            <a:r>
              <a:rPr lang="en-US" dirty="0"/>
              <a:t>early literacy: Report of the National Early Literacy Panel. Washington, DC: National Institute for Literacy, National Center for Family Literacy</a:t>
            </a:r>
            <a:r>
              <a:rPr lang="en-US" dirty="0" smtClean="0"/>
              <a:t>.</a:t>
            </a:r>
          </a:p>
          <a:p>
            <a:r>
              <a:rPr lang="en-US" dirty="0"/>
              <a:t>National Research Council (NRC). (1998). Preventing reading difficulties in young children. C. E. Snow, M. S. Burns, &amp; P. Griffin (Eds.). Washington, DC: National Academies Press.</a:t>
            </a:r>
          </a:p>
          <a:p>
            <a:r>
              <a:rPr lang="en-US" dirty="0"/>
              <a:t>Westview Press. </a:t>
            </a:r>
            <a:r>
              <a:rPr lang="en-US" dirty="0" smtClean="0"/>
              <a:t>Henderson</a:t>
            </a:r>
            <a:r>
              <a:rPr lang="en-US" dirty="0"/>
              <a:t>, A. &amp; Mapp. K. (2002). </a:t>
            </a:r>
            <a:r>
              <a:rPr lang="en-US" dirty="0" smtClean="0"/>
              <a:t> A </a:t>
            </a:r>
            <a:r>
              <a:rPr lang="en-US" dirty="0"/>
              <a:t>new wave of evidence: The impact of school, family, and community connections on student achievement. </a:t>
            </a:r>
            <a:r>
              <a:rPr lang="en-US" dirty="0" smtClean="0"/>
              <a:t> Austin</a:t>
            </a:r>
            <a:r>
              <a:rPr lang="en-US" dirty="0"/>
              <a:t>, TX: Southwest Education Development </a:t>
            </a:r>
            <a:r>
              <a:rPr lang="en-US" dirty="0" smtClean="0"/>
              <a:t>Laboratory</a:t>
            </a:r>
          </a:p>
        </p:txBody>
      </p:sp>
    </p:spTree>
    <p:extLst>
      <p:ext uri="{BB962C8B-B14F-4D97-AF65-F5344CB8AC3E}">
        <p14:creationId xmlns:p14="http://schemas.microsoft.com/office/powerpoint/2010/main" val="999292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5774" y="0"/>
            <a:ext cx="10990051" cy="6857999"/>
          </a:xfrm>
          <a:prstGeom prst="rect">
            <a:avLst/>
          </a:prstGeom>
        </p:spPr>
      </p:pic>
    </p:spTree>
    <p:extLst>
      <p:ext uri="{BB962C8B-B14F-4D97-AF65-F5344CB8AC3E}">
        <p14:creationId xmlns:p14="http://schemas.microsoft.com/office/powerpoint/2010/main" val="657351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394657"/>
          </a:xfrm>
        </p:spPr>
        <p:txBody>
          <a:bodyPr>
            <a:normAutofit fontScale="90000"/>
          </a:bodyPr>
          <a:lstStyle/>
          <a:p>
            <a:r>
              <a:rPr lang="en-US" dirty="0" smtClean="0"/>
              <a:t>Research on family involvement and literacy skill improvement</a:t>
            </a:r>
            <a:endParaRPr lang="en-US" dirty="0"/>
          </a:p>
        </p:txBody>
      </p:sp>
      <p:sp>
        <p:nvSpPr>
          <p:cNvPr id="3" name="Content Placeholder 2"/>
          <p:cNvSpPr>
            <a:spLocks noGrp="1"/>
          </p:cNvSpPr>
          <p:nvPr>
            <p:ph idx="1"/>
          </p:nvPr>
        </p:nvSpPr>
        <p:spPr>
          <a:xfrm>
            <a:off x="1035594" y="1693362"/>
            <a:ext cx="10610490" cy="5423430"/>
          </a:xfrm>
        </p:spPr>
        <p:txBody>
          <a:bodyPr>
            <a:normAutofit fontScale="92500"/>
          </a:bodyPr>
          <a:lstStyle/>
          <a:p>
            <a:r>
              <a:rPr lang="en-US" sz="2400" dirty="0" smtClean="0"/>
              <a:t>Early </a:t>
            </a:r>
            <a:r>
              <a:rPr lang="en-US" sz="2400" dirty="0"/>
              <a:t>literacy research </a:t>
            </a:r>
            <a:r>
              <a:rPr lang="en-US" sz="2400" dirty="0" smtClean="0"/>
              <a:t>encourages programs to include at-home </a:t>
            </a:r>
            <a:r>
              <a:rPr lang="en-US" sz="2400" dirty="0"/>
              <a:t>support </a:t>
            </a:r>
            <a:r>
              <a:rPr lang="en-US" sz="2400" dirty="0" smtClean="0"/>
              <a:t>for families of beginning </a:t>
            </a:r>
            <a:r>
              <a:rPr lang="en-US" sz="2400" dirty="0"/>
              <a:t>readers </a:t>
            </a:r>
            <a:r>
              <a:rPr lang="en-US" sz="2400" dirty="0" smtClean="0"/>
              <a:t>since there are “statistically </a:t>
            </a:r>
            <a:r>
              <a:rPr lang="en-US" sz="2400" dirty="0"/>
              <a:t>significant and moderate to large effects on children’s oral language skills and general cognitive abilities” (NELP, 2008, p. ix). </a:t>
            </a:r>
            <a:endParaRPr lang="en-US" sz="2400" dirty="0" smtClean="0"/>
          </a:p>
          <a:p>
            <a:r>
              <a:rPr lang="en-US" sz="2400" dirty="0" smtClean="0"/>
              <a:t>Marilyn </a:t>
            </a:r>
            <a:r>
              <a:rPr lang="en-US" sz="2400" dirty="0"/>
              <a:t>Adams (1990) </a:t>
            </a:r>
            <a:r>
              <a:rPr lang="en-US" sz="2400" dirty="0" smtClean="0"/>
              <a:t>noted that “[</a:t>
            </a:r>
            <a:r>
              <a:rPr lang="en-US" sz="2400" dirty="0"/>
              <a:t>T]he most important activity for building the knowledge and skills eventually required for reading is . . . reading aloud to children,” thereby “engaging them regularly and interactively in the enjoyment and exploration of print” (pp. 86, 411). </a:t>
            </a:r>
            <a:endParaRPr lang="en-US" sz="2400" dirty="0" smtClean="0"/>
          </a:p>
          <a:p>
            <a:r>
              <a:rPr lang="en-US" sz="2400" dirty="0" smtClean="0"/>
              <a:t>Scholastic </a:t>
            </a:r>
            <a:r>
              <a:rPr lang="en-US" sz="2400" dirty="0"/>
              <a:t>Kids &amp; Family Reading Report </a:t>
            </a:r>
            <a:r>
              <a:rPr lang="en-US" sz="2400" dirty="0" smtClean="0"/>
              <a:t>(2013) found that 65</a:t>
            </a:r>
            <a:r>
              <a:rPr lang="en-US" sz="2400" dirty="0"/>
              <a:t>% of parents </a:t>
            </a:r>
            <a:r>
              <a:rPr lang="en-US" sz="2400" dirty="0" smtClean="0"/>
              <a:t>read to their Kindergarten to 2</a:t>
            </a:r>
            <a:r>
              <a:rPr lang="en-US" sz="2400" baseline="30000" dirty="0" smtClean="0"/>
              <a:t>nd</a:t>
            </a:r>
            <a:r>
              <a:rPr lang="en-US" sz="2400" dirty="0" smtClean="0"/>
              <a:t>-grade children once a week while the other 35% of families don’t read to  their children (Harrison Group). </a:t>
            </a:r>
          </a:p>
          <a:p>
            <a:r>
              <a:rPr lang="en-US" sz="2400" dirty="0" smtClean="0"/>
              <a:t>Research recommends </a:t>
            </a:r>
            <a:r>
              <a:rPr lang="en-US" sz="2400" dirty="0"/>
              <a:t>that </a:t>
            </a:r>
            <a:r>
              <a:rPr lang="en-US" sz="2400" dirty="0" smtClean="0"/>
              <a:t>teachers provide </a:t>
            </a:r>
            <a:r>
              <a:rPr lang="en-US" sz="2400" dirty="0"/>
              <a:t>at-home reading assignments, supplementary reading lists, and parent </a:t>
            </a:r>
            <a:r>
              <a:rPr lang="en-US" sz="2400" dirty="0" smtClean="0"/>
              <a:t>education to support literacy skills in students </a:t>
            </a:r>
            <a:r>
              <a:rPr lang="en-US" sz="2400" dirty="0"/>
              <a:t>(Adams, 1990; Epstein, 2010; </a:t>
            </a:r>
            <a:r>
              <a:rPr lang="en-US" sz="2400" dirty="0" smtClean="0"/>
              <a:t>   NRC</a:t>
            </a:r>
            <a:r>
              <a:rPr lang="en-US" sz="2400" dirty="0"/>
              <a:t>, 1998).</a:t>
            </a:r>
          </a:p>
          <a:p>
            <a:endParaRPr lang="en-US" dirty="0"/>
          </a:p>
        </p:txBody>
      </p:sp>
    </p:spTree>
    <p:extLst>
      <p:ext uri="{BB962C8B-B14F-4D97-AF65-F5344CB8AC3E}">
        <p14:creationId xmlns:p14="http://schemas.microsoft.com/office/powerpoint/2010/main" val="3427377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131" y="161317"/>
            <a:ext cx="10178322" cy="1037755"/>
          </a:xfrm>
        </p:spPr>
        <p:txBody>
          <a:bodyPr/>
          <a:lstStyle/>
          <a:p>
            <a:r>
              <a:rPr lang="en-US" dirty="0" err="1" smtClean="0"/>
              <a:t>Iread</a:t>
            </a:r>
            <a:r>
              <a:rPr lang="en-US" dirty="0" smtClean="0"/>
              <a:t> </a:t>
            </a:r>
            <a:endParaRPr lang="en-US" dirty="0"/>
          </a:p>
        </p:txBody>
      </p:sp>
      <p:sp>
        <p:nvSpPr>
          <p:cNvPr id="3" name="Content Placeholder 2"/>
          <p:cNvSpPr>
            <a:spLocks noGrp="1"/>
          </p:cNvSpPr>
          <p:nvPr>
            <p:ph idx="1"/>
          </p:nvPr>
        </p:nvSpPr>
        <p:spPr>
          <a:xfrm>
            <a:off x="1251678" y="923026"/>
            <a:ext cx="9729748" cy="5934973"/>
          </a:xfrm>
        </p:spPr>
        <p:txBody>
          <a:bodyPr>
            <a:normAutofit lnSpcReduction="10000"/>
          </a:bodyPr>
          <a:lstStyle/>
          <a:p>
            <a:r>
              <a:rPr lang="en-US" sz="2400" dirty="0"/>
              <a:t>Scholastic created this computer literacy program for pre-kindergarten to second grade students to practice all five essential components of reading (phonemic awareness, phonics, vocabulary, fluency and comprehension) in an engaging, interactive, and game-like learning environment.  </a:t>
            </a:r>
            <a:endParaRPr lang="en-US" sz="24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sz="2400" dirty="0" err="1" smtClean="0"/>
              <a:t>IRead</a:t>
            </a:r>
            <a:r>
              <a:rPr lang="en-US" sz="2400" dirty="0" smtClean="0"/>
              <a:t> </a:t>
            </a:r>
            <a:r>
              <a:rPr lang="en-US" sz="2400" dirty="0"/>
              <a:t>is a computer </a:t>
            </a:r>
            <a:r>
              <a:rPr lang="en-US" sz="2400" dirty="0" smtClean="0"/>
              <a:t>assisted instruction (CAI) literacy </a:t>
            </a:r>
            <a:r>
              <a:rPr lang="en-US" sz="2400" dirty="0"/>
              <a:t>program </a:t>
            </a:r>
            <a:r>
              <a:rPr lang="en-US" sz="2400" dirty="0" smtClean="0"/>
              <a:t>providing </a:t>
            </a:r>
            <a:r>
              <a:rPr lang="en-US" sz="2400" dirty="0"/>
              <a:t>differentiated reading instruction </a:t>
            </a:r>
            <a:r>
              <a:rPr lang="en-US" sz="2400" dirty="0" smtClean="0"/>
              <a:t>for each child based </a:t>
            </a:r>
            <a:r>
              <a:rPr lang="en-US" sz="2400" dirty="0"/>
              <a:t>on formative and summative assessments embedded in the reading program</a:t>
            </a:r>
            <a:r>
              <a:rPr lang="en-US" sz="2400"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207" y="2622430"/>
            <a:ext cx="4556652" cy="27754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315" y="2520331"/>
            <a:ext cx="4873063" cy="3093217"/>
          </a:xfrm>
          <a:prstGeom prst="rect">
            <a:avLst/>
          </a:prstGeom>
        </p:spPr>
      </p:pic>
    </p:spTree>
    <p:extLst>
      <p:ext uri="{BB962C8B-B14F-4D97-AF65-F5344CB8AC3E}">
        <p14:creationId xmlns:p14="http://schemas.microsoft.com/office/powerpoint/2010/main" val="1773642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research</a:t>
            </a:r>
            <a:endParaRPr lang="en-US" dirty="0"/>
          </a:p>
        </p:txBody>
      </p:sp>
      <p:sp>
        <p:nvSpPr>
          <p:cNvPr id="3" name="Content Placeholder 2"/>
          <p:cNvSpPr>
            <a:spLocks noGrp="1"/>
          </p:cNvSpPr>
          <p:nvPr>
            <p:ph idx="1"/>
          </p:nvPr>
        </p:nvSpPr>
        <p:spPr>
          <a:xfrm>
            <a:off x="1251678" y="1354347"/>
            <a:ext cx="10178322" cy="5503653"/>
          </a:xfrm>
        </p:spPr>
        <p:txBody>
          <a:bodyPr>
            <a:normAutofit lnSpcReduction="10000"/>
          </a:bodyPr>
          <a:lstStyle/>
          <a:p>
            <a:pPr marL="0" indent="0">
              <a:buNone/>
            </a:pPr>
            <a:r>
              <a:rPr lang="en-US" sz="2400" dirty="0"/>
              <a:t>The STARS @ Night program was created to engage parents with their child as </a:t>
            </a:r>
            <a:r>
              <a:rPr lang="en-US" sz="2400" dirty="0" smtClean="0"/>
              <a:t>they used </a:t>
            </a:r>
            <a:r>
              <a:rPr lang="en-US" sz="2400" dirty="0" err="1"/>
              <a:t>iRead</a:t>
            </a:r>
            <a:r>
              <a:rPr lang="en-US" sz="2400" dirty="0"/>
              <a:t> to practice their reading </a:t>
            </a:r>
            <a:r>
              <a:rPr lang="en-US" sz="2400" dirty="0" smtClean="0"/>
              <a:t>skills</a:t>
            </a:r>
            <a:r>
              <a:rPr lang="en-US" sz="2400" dirty="0"/>
              <a:t> </a:t>
            </a:r>
            <a:r>
              <a:rPr lang="en-US" sz="2400" dirty="0" smtClean="0"/>
              <a:t>and to see if students improved their reading skills.</a:t>
            </a:r>
          </a:p>
          <a:p>
            <a:pPr marL="0" indent="0">
              <a:buNone/>
            </a:pPr>
            <a:endParaRPr lang="en-US" sz="2400" dirty="0" smtClean="0"/>
          </a:p>
          <a:p>
            <a:pPr marL="0" indent="0">
              <a:buNone/>
            </a:pPr>
            <a:r>
              <a:rPr lang="en-US" sz="2400" dirty="0"/>
              <a:t>STARS @ Night was offered once a month at the elementary school in one of their computer labs where the STARS students attend school. </a:t>
            </a:r>
          </a:p>
          <a:p>
            <a:pPr marL="0" indent="0">
              <a:buNone/>
            </a:pPr>
            <a:endParaRPr lang="en-US" sz="2400" dirty="0" smtClean="0"/>
          </a:p>
          <a:p>
            <a:pPr marL="0" indent="0">
              <a:buNone/>
            </a:pPr>
            <a:r>
              <a:rPr lang="en-US" sz="2400" dirty="0" smtClean="0"/>
              <a:t>Two other similar </a:t>
            </a:r>
            <a:r>
              <a:rPr lang="en-US" sz="2400" dirty="0" err="1" smtClean="0"/>
              <a:t>IRead</a:t>
            </a:r>
            <a:r>
              <a:rPr lang="en-US" sz="2400" dirty="0" smtClean="0"/>
              <a:t> programs:</a:t>
            </a:r>
          </a:p>
          <a:p>
            <a:r>
              <a:rPr lang="en-US" sz="2400" dirty="0" err="1" smtClean="0"/>
              <a:t>IRead</a:t>
            </a:r>
            <a:r>
              <a:rPr lang="en-US" sz="2400" dirty="0" smtClean="0"/>
              <a:t> </a:t>
            </a:r>
            <a:r>
              <a:rPr lang="en-US" sz="2400" dirty="0"/>
              <a:t>is a computer literacy program required for Pre-Kindergarten, 1st Grade, and 2nd Grade students, in a Midwestern school district, to engage in for 20 minutes every day during the school year. </a:t>
            </a:r>
            <a:r>
              <a:rPr lang="en-US" sz="2400" dirty="0" smtClean="0"/>
              <a:t> </a:t>
            </a:r>
          </a:p>
          <a:p>
            <a:r>
              <a:rPr lang="en-US" sz="2400" dirty="0" smtClean="0"/>
              <a:t>During </a:t>
            </a:r>
            <a:r>
              <a:rPr lang="en-US" sz="2400" dirty="0"/>
              <a:t>summer 2015 and 2016, </a:t>
            </a:r>
            <a:r>
              <a:rPr lang="en-US" sz="2400" dirty="0" smtClean="0"/>
              <a:t>students </a:t>
            </a:r>
            <a:r>
              <a:rPr lang="en-US" sz="2400" dirty="0"/>
              <a:t>participated in </a:t>
            </a:r>
            <a:r>
              <a:rPr lang="en-US" sz="2400" dirty="0" smtClean="0"/>
              <a:t>STARS using </a:t>
            </a:r>
            <a:r>
              <a:rPr lang="en-US" sz="2400" dirty="0" err="1"/>
              <a:t>iRead</a:t>
            </a:r>
            <a:r>
              <a:rPr lang="en-US" sz="2400" dirty="0"/>
              <a:t> </a:t>
            </a:r>
            <a:r>
              <a:rPr lang="en-US" sz="2400" dirty="0" smtClean="0"/>
              <a:t>during their summer camps sponsored by the school district.</a:t>
            </a:r>
            <a:endParaRPr lang="en-US" sz="2400" dirty="0"/>
          </a:p>
          <a:p>
            <a:endParaRPr lang="en-US" dirty="0"/>
          </a:p>
        </p:txBody>
      </p:sp>
    </p:spTree>
    <p:extLst>
      <p:ext uri="{BB962C8B-B14F-4D97-AF65-F5344CB8AC3E}">
        <p14:creationId xmlns:p14="http://schemas.microsoft.com/office/powerpoint/2010/main" val="2553213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27238"/>
          </a:xfrm>
        </p:spPr>
        <p:txBody>
          <a:bodyPr/>
          <a:lstStyle/>
          <a:p>
            <a:r>
              <a:rPr lang="en-US" dirty="0" smtClean="0"/>
              <a:t>Sample of students</a:t>
            </a:r>
            <a:endParaRPr lang="en-US" dirty="0"/>
          </a:p>
        </p:txBody>
      </p:sp>
      <p:sp>
        <p:nvSpPr>
          <p:cNvPr id="3" name="Content Placeholder 2"/>
          <p:cNvSpPr>
            <a:spLocks noGrp="1"/>
          </p:cNvSpPr>
          <p:nvPr>
            <p:ph idx="1"/>
          </p:nvPr>
        </p:nvSpPr>
        <p:spPr>
          <a:xfrm>
            <a:off x="1251678" y="1509623"/>
            <a:ext cx="10178322" cy="5029199"/>
          </a:xfrm>
        </p:spPr>
        <p:txBody>
          <a:bodyPr>
            <a:normAutofit lnSpcReduction="10000"/>
          </a:bodyPr>
          <a:lstStyle/>
          <a:p>
            <a:r>
              <a:rPr lang="en-US" sz="2400" dirty="0"/>
              <a:t>Previous STARS students were invited to participate with their parents in the STARS @ Night </a:t>
            </a:r>
            <a:r>
              <a:rPr lang="en-US" sz="2400" dirty="0" smtClean="0"/>
              <a:t>program</a:t>
            </a:r>
            <a:r>
              <a:rPr lang="en-US" sz="2400" dirty="0"/>
              <a:t>:</a:t>
            </a:r>
            <a:r>
              <a:rPr lang="en-US" sz="2400" dirty="0" smtClean="0"/>
              <a:t> </a:t>
            </a:r>
            <a:endParaRPr lang="en-US" sz="2400" dirty="0"/>
          </a:p>
          <a:p>
            <a:r>
              <a:rPr lang="en-US" sz="2400" dirty="0" smtClean="0"/>
              <a:t>There </a:t>
            </a:r>
            <a:r>
              <a:rPr lang="en-US" sz="2400" dirty="0"/>
              <a:t>were six </a:t>
            </a:r>
            <a:r>
              <a:rPr lang="en-US" sz="2400" dirty="0" smtClean="0"/>
              <a:t>participants.</a:t>
            </a:r>
          </a:p>
          <a:p>
            <a:r>
              <a:rPr lang="en-US" sz="2400" dirty="0" smtClean="0"/>
              <a:t>One Kindergarten student, three first-grade and two second-grade students.</a:t>
            </a:r>
          </a:p>
          <a:p>
            <a:r>
              <a:rPr lang="en-US" sz="2400" dirty="0" smtClean="0"/>
              <a:t>Four </a:t>
            </a:r>
            <a:r>
              <a:rPr lang="en-US" sz="2400" dirty="0"/>
              <a:t>participants </a:t>
            </a:r>
            <a:r>
              <a:rPr lang="en-US" sz="2400" dirty="0" smtClean="0"/>
              <a:t>attended with </a:t>
            </a:r>
            <a:r>
              <a:rPr lang="en-US" sz="2400" dirty="0"/>
              <a:t>a parent (three Moms and one Dad).  </a:t>
            </a:r>
            <a:endParaRPr lang="en-US" sz="2400" dirty="0" smtClean="0"/>
          </a:p>
          <a:p>
            <a:r>
              <a:rPr lang="en-US" sz="2400" dirty="0" smtClean="0"/>
              <a:t>The </a:t>
            </a:r>
            <a:r>
              <a:rPr lang="en-US" sz="2400" dirty="0"/>
              <a:t>students were female and </a:t>
            </a:r>
            <a:r>
              <a:rPr lang="en-US" sz="2400" dirty="0" smtClean="0"/>
              <a:t>male, three of each gender.  </a:t>
            </a:r>
          </a:p>
          <a:p>
            <a:r>
              <a:rPr lang="en-US" sz="2400" dirty="0" smtClean="0"/>
              <a:t>The </a:t>
            </a:r>
            <a:r>
              <a:rPr lang="en-US" sz="2400" dirty="0"/>
              <a:t>racial make-up of the four </a:t>
            </a:r>
            <a:r>
              <a:rPr lang="en-US" sz="2400" dirty="0" smtClean="0"/>
              <a:t>parent-child dyads </a:t>
            </a:r>
            <a:r>
              <a:rPr lang="en-US" sz="2400" dirty="0"/>
              <a:t>participating were two Caucasian and two Hispanic </a:t>
            </a:r>
            <a:r>
              <a:rPr lang="en-US" sz="2400" dirty="0" smtClean="0"/>
              <a:t>dyads</a:t>
            </a:r>
            <a:r>
              <a:rPr lang="en-US" sz="2400" dirty="0"/>
              <a:t>.  </a:t>
            </a:r>
            <a:endParaRPr lang="en-US" sz="2400" dirty="0" smtClean="0"/>
          </a:p>
          <a:p>
            <a:r>
              <a:rPr lang="en-US" sz="2400" dirty="0" smtClean="0"/>
              <a:t>The </a:t>
            </a:r>
            <a:r>
              <a:rPr lang="en-US" sz="2400" dirty="0"/>
              <a:t>Caucasian </a:t>
            </a:r>
            <a:r>
              <a:rPr lang="en-US" sz="2400" dirty="0" smtClean="0"/>
              <a:t>parents and children </a:t>
            </a:r>
            <a:r>
              <a:rPr lang="en-US" sz="2400" dirty="0"/>
              <a:t>spoke </a:t>
            </a:r>
            <a:r>
              <a:rPr lang="en-US" sz="2400" dirty="0" smtClean="0"/>
              <a:t>and understood English.</a:t>
            </a:r>
          </a:p>
          <a:p>
            <a:r>
              <a:rPr lang="en-US" sz="2400" dirty="0" smtClean="0"/>
              <a:t>The </a:t>
            </a:r>
            <a:r>
              <a:rPr lang="en-US" sz="2400" dirty="0"/>
              <a:t>Hispanic parents did not speak </a:t>
            </a:r>
            <a:r>
              <a:rPr lang="en-US" sz="2400" dirty="0" smtClean="0"/>
              <a:t>English but could </a:t>
            </a:r>
            <a:r>
              <a:rPr lang="en-US" sz="2400" dirty="0"/>
              <a:t>understand </a:t>
            </a:r>
            <a:r>
              <a:rPr lang="en-US" sz="2400" dirty="0" smtClean="0"/>
              <a:t>English while their children both spoke and understood English.</a:t>
            </a:r>
            <a:endParaRPr lang="en-US" sz="2400" dirty="0"/>
          </a:p>
        </p:txBody>
      </p:sp>
    </p:spTree>
    <p:extLst>
      <p:ext uri="{BB962C8B-B14F-4D97-AF65-F5344CB8AC3E}">
        <p14:creationId xmlns:p14="http://schemas.microsoft.com/office/powerpoint/2010/main" val="1485823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methods</a:t>
            </a:r>
            <a:endParaRPr lang="en-US" dirty="0"/>
          </a:p>
        </p:txBody>
      </p:sp>
      <p:sp>
        <p:nvSpPr>
          <p:cNvPr id="3" name="Content Placeholder 2"/>
          <p:cNvSpPr>
            <a:spLocks noGrp="1"/>
          </p:cNvSpPr>
          <p:nvPr>
            <p:ph idx="1"/>
          </p:nvPr>
        </p:nvSpPr>
        <p:spPr>
          <a:xfrm>
            <a:off x="1251678" y="1794295"/>
            <a:ext cx="9747001" cy="4085298"/>
          </a:xfrm>
        </p:spPr>
        <p:txBody>
          <a:bodyPr>
            <a:normAutofit fontScale="92500" lnSpcReduction="10000"/>
          </a:bodyPr>
          <a:lstStyle/>
          <a:p>
            <a:pPr marL="0" indent="0">
              <a:buNone/>
            </a:pPr>
            <a:r>
              <a:rPr lang="en-US" sz="2400" dirty="0"/>
              <a:t>The family literacy program was offered to pre-kindergarten to second-grade students attending an after-school </a:t>
            </a:r>
            <a:r>
              <a:rPr lang="en-US" sz="2400" dirty="0" smtClean="0"/>
              <a:t>program using observation and structured interviews.</a:t>
            </a:r>
            <a:r>
              <a:rPr lang="en-US" sz="2400" dirty="0"/>
              <a:t>  </a:t>
            </a:r>
          </a:p>
          <a:p>
            <a:pPr marL="0" indent="0">
              <a:buNone/>
            </a:pPr>
            <a:endParaRPr lang="en-US" sz="2400" dirty="0"/>
          </a:p>
          <a:p>
            <a:pPr marL="0" indent="0">
              <a:buNone/>
            </a:pPr>
            <a:r>
              <a:rPr lang="en-US" sz="2400" dirty="0" smtClean="0"/>
              <a:t>Post-interviews </a:t>
            </a:r>
            <a:r>
              <a:rPr lang="en-US" sz="2400" dirty="0"/>
              <a:t>were conducted with both the parents and students participating in this family literacy program.  </a:t>
            </a:r>
          </a:p>
          <a:p>
            <a:pPr marL="0" indent="0">
              <a:buNone/>
            </a:pPr>
            <a:endParaRPr lang="en-US" sz="2400" dirty="0"/>
          </a:p>
          <a:p>
            <a:pPr marL="0" indent="0">
              <a:buNone/>
            </a:pPr>
            <a:r>
              <a:rPr lang="en-US" sz="2400" dirty="0"/>
              <a:t>Students' progress in reading skills was monitored to provide data about </a:t>
            </a:r>
            <a:r>
              <a:rPr lang="en-US" sz="2400" dirty="0" smtClean="0"/>
              <a:t>improvement of reading </a:t>
            </a:r>
            <a:r>
              <a:rPr lang="en-US" sz="2400" dirty="0"/>
              <a:t>skills while including parental support </a:t>
            </a:r>
            <a:r>
              <a:rPr lang="en-US" sz="2400" dirty="0" smtClean="0"/>
              <a:t>using the </a:t>
            </a:r>
            <a:r>
              <a:rPr lang="en-US" sz="2400" dirty="0"/>
              <a:t>schools’ existing computer </a:t>
            </a:r>
            <a:r>
              <a:rPr lang="en-US" sz="2400" dirty="0" smtClean="0"/>
              <a:t>assisted instruction reading </a:t>
            </a:r>
            <a:r>
              <a:rPr lang="en-US" sz="2400" dirty="0"/>
              <a:t>program, </a:t>
            </a:r>
            <a:r>
              <a:rPr lang="en-US" sz="2400" dirty="0" smtClean="0"/>
              <a:t>Scholastic’s IREAD</a:t>
            </a:r>
            <a:r>
              <a:rPr lang="en-US" sz="2400" dirty="0"/>
              <a:t>.</a:t>
            </a:r>
          </a:p>
          <a:p>
            <a:endParaRPr lang="en-US" dirty="0"/>
          </a:p>
        </p:txBody>
      </p:sp>
    </p:spTree>
    <p:extLst>
      <p:ext uri="{BB962C8B-B14F-4D97-AF65-F5344CB8AC3E}">
        <p14:creationId xmlns:p14="http://schemas.microsoft.com/office/powerpoint/2010/main" val="3945789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30" y="63207"/>
            <a:ext cx="10178322" cy="1161743"/>
          </a:xfrm>
        </p:spPr>
        <p:txBody>
          <a:bodyPr/>
          <a:lstStyle/>
          <a:p>
            <a:r>
              <a:rPr lang="en-US" dirty="0" smtClean="0"/>
              <a:t>methodology</a:t>
            </a:r>
            <a:endParaRPr lang="en-US" dirty="0"/>
          </a:p>
        </p:txBody>
      </p:sp>
      <p:sp>
        <p:nvSpPr>
          <p:cNvPr id="3" name="Content Placeholder 2"/>
          <p:cNvSpPr>
            <a:spLocks noGrp="1"/>
          </p:cNvSpPr>
          <p:nvPr>
            <p:ph idx="1"/>
          </p:nvPr>
        </p:nvSpPr>
        <p:spPr>
          <a:xfrm>
            <a:off x="1112807" y="914400"/>
            <a:ext cx="10636369" cy="6159260"/>
          </a:xfrm>
        </p:spPr>
        <p:txBody>
          <a:bodyPr>
            <a:normAutofit fontScale="92500" lnSpcReduction="20000"/>
          </a:bodyPr>
          <a:lstStyle/>
          <a:p>
            <a:r>
              <a:rPr lang="en-US" sz="2600" dirty="0"/>
              <a:t>The STARS @ Night program began with a read aloud to the families during each monthly program using board books and easy readers.  </a:t>
            </a:r>
            <a:endParaRPr lang="en-US" sz="2600"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sz="2600" dirty="0" smtClean="0"/>
              <a:t>A </a:t>
            </a:r>
            <a:r>
              <a:rPr lang="en-US" sz="2600" dirty="0"/>
              <a:t>discussion of the vocabulary </a:t>
            </a:r>
            <a:r>
              <a:rPr lang="en-US" sz="2600" dirty="0" smtClean="0"/>
              <a:t>in each book was conducted </a:t>
            </a:r>
            <a:r>
              <a:rPr lang="en-US" sz="2600" dirty="0"/>
              <a:t>following </a:t>
            </a:r>
            <a:r>
              <a:rPr lang="en-US" sz="2600" dirty="0" smtClean="0"/>
              <a:t>each </a:t>
            </a:r>
            <a:r>
              <a:rPr lang="en-US" sz="2600" dirty="0"/>
              <a:t>read aloud </a:t>
            </a:r>
            <a:r>
              <a:rPr lang="en-US" sz="2600" dirty="0" smtClean="0"/>
              <a:t>to encourage and allow </a:t>
            </a:r>
            <a:r>
              <a:rPr lang="en-US" sz="2600" dirty="0"/>
              <a:t>families to write words in their native language below the English words in the books to help them remember the English translations.  </a:t>
            </a:r>
            <a:endParaRPr lang="en-US" sz="2600" dirty="0" smtClean="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272" y="1757650"/>
            <a:ext cx="4914422" cy="3685816"/>
          </a:xfrm>
          <a:prstGeom prst="rect">
            <a:avLst/>
          </a:prstGeom>
        </p:spPr>
      </p:pic>
    </p:spTree>
    <p:extLst>
      <p:ext uri="{BB962C8B-B14F-4D97-AF65-F5344CB8AC3E}">
        <p14:creationId xmlns:p14="http://schemas.microsoft.com/office/powerpoint/2010/main" val="1195620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TM10001106[[fn=Badge]]</Template>
  <TotalTime>1967</TotalTime>
  <Words>1583</Words>
  <Application>Microsoft Office PowerPoint</Application>
  <PresentationFormat>Widescreen</PresentationFormat>
  <Paragraphs>123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Gill Sans MT</vt:lpstr>
      <vt:lpstr>Impact</vt:lpstr>
      <vt:lpstr>Badge</vt:lpstr>
      <vt:lpstr>STARS@Night  </vt:lpstr>
      <vt:lpstr>IN 2016, THIS FAMILY LITERACY PROGRAM won ALER's  Judy Richardson Literacy as a Living Legacy Award</vt:lpstr>
      <vt:lpstr>Family involvement research</vt:lpstr>
      <vt:lpstr>Research on family involvement and literacy skill improvement</vt:lpstr>
      <vt:lpstr>Iread </vt:lpstr>
      <vt:lpstr>Purpose of research</vt:lpstr>
      <vt:lpstr>Sample of students</vt:lpstr>
      <vt:lpstr>Research methods</vt:lpstr>
      <vt:lpstr>methodology</vt:lpstr>
      <vt:lpstr>PowerPoint Presentation</vt:lpstr>
      <vt:lpstr>Methodology continued…</vt:lpstr>
      <vt:lpstr>Parents used headphone splitters to listen and assist their child as they practiced on IRead for 20 minutes of reading skill practice.   </vt:lpstr>
      <vt:lpstr>Methodology continued…</vt:lpstr>
      <vt:lpstr>PowerPoint Presentation</vt:lpstr>
      <vt:lpstr>PowerPoint Presentation</vt:lpstr>
      <vt:lpstr>PowerPoint Presentation</vt:lpstr>
      <vt:lpstr>PowerPoint Presentation</vt:lpstr>
      <vt:lpstr>Student dashboard  reading skills progression</vt:lpstr>
      <vt:lpstr>PowerPoint Presentation</vt:lpstr>
      <vt:lpstr>PowerPoint Presentation</vt:lpstr>
      <vt:lpstr>Survey results from parents</vt:lpstr>
      <vt:lpstr>PowerPoint Presentation</vt:lpstr>
      <vt:lpstr>Survey results from students</vt:lpstr>
      <vt:lpstr>PowerPoint Presentation</vt:lpstr>
      <vt:lpstr>Comments from Parents’ post participation interviews  and  students’ post participation interviews</vt:lpstr>
      <vt:lpstr>PowerPoint Presentation</vt:lpstr>
      <vt:lpstr>PowerPoint Presentation</vt:lpstr>
      <vt:lpstr>implications</vt:lpstr>
      <vt:lpstr>PowerPoint Presentation</vt:lpstr>
      <vt:lpstr>RE F ERENCE S</vt:lpstr>
      <vt:lpstr>PowerPoint Presentation</vt:lpstr>
    </vt:vector>
  </TitlesOfParts>
  <Company>Texas Woman's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STARS@Night:</dc:title>
  <dc:creator>Laptop</dc:creator>
  <cp:lastModifiedBy>Laptop</cp:lastModifiedBy>
  <cp:revision>37</cp:revision>
  <dcterms:created xsi:type="dcterms:W3CDTF">2018-11-02T17:29:54Z</dcterms:created>
  <dcterms:modified xsi:type="dcterms:W3CDTF">2018-11-11T03:18:16Z</dcterms:modified>
</cp:coreProperties>
</file>